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8288000" cy="10287000"/>
  <p:notesSz cx="6858000" cy="9144000"/>
  <p:embeddedFontLst>
    <p:embeddedFont>
      <p:font typeface="Canva Sans" panose="020B0604020202020204" charset="0"/>
      <p:regular r:id="rId26"/>
    </p:embeddedFont>
    <p:embeddedFont>
      <p:font typeface="Canva Sans Bold" panose="020B0604020202020204" charset="0"/>
      <p:regular r:id="rId27"/>
    </p:embeddedFont>
    <p:embeddedFont>
      <p:font typeface="Canva Sans Bold Italics" panose="020B0604020202020204" charset="0"/>
      <p:regular r:id="rId28"/>
    </p:embeddedFont>
    <p:embeddedFont>
      <p:font typeface="Canva Sans Italics" panose="020B0604020202020204" charset="0"/>
      <p:regular r:id="rId29"/>
    </p:embeddedFont>
    <p:embeddedFont>
      <p:font typeface="Montserrat Bold" panose="020B0604020202020204" charset="0"/>
      <p:regular r:id="rId30"/>
    </p:embeddedFont>
    <p:embeddedFont>
      <p:font typeface="Open Sans Bold" panose="020B0604020202020204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89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22.07.2025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5.png"/><Relationship Id="rId5" Type="http://schemas.openxmlformats.org/officeDocument/2006/relationships/image" Target="../media/image3.png"/><Relationship Id="rId10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20.png"/><Relationship Id="rId4" Type="http://schemas.openxmlformats.org/officeDocument/2006/relationships/image" Target="../media/image2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24.png"/><Relationship Id="rId4" Type="http://schemas.openxmlformats.org/officeDocument/2006/relationships/image" Target="../media/image2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32.png"/><Relationship Id="rId4" Type="http://schemas.openxmlformats.org/officeDocument/2006/relationships/image" Target="../media/image2.png"/><Relationship Id="rId9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37.png"/><Relationship Id="rId4" Type="http://schemas.openxmlformats.org/officeDocument/2006/relationships/image" Target="../media/image2.png"/><Relationship Id="rId9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41.png"/><Relationship Id="rId4" Type="http://schemas.openxmlformats.org/officeDocument/2006/relationships/image" Target="../media/image2.png"/><Relationship Id="rId9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45.png"/><Relationship Id="rId4" Type="http://schemas.openxmlformats.org/officeDocument/2006/relationships/image" Target="../media/image2.png"/><Relationship Id="rId9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50.jpeg"/><Relationship Id="rId5" Type="http://schemas.openxmlformats.org/officeDocument/2006/relationships/image" Target="../media/image3.png"/><Relationship Id="rId10" Type="http://schemas.openxmlformats.org/officeDocument/2006/relationships/image" Target="../media/image49.png"/><Relationship Id="rId4" Type="http://schemas.openxmlformats.org/officeDocument/2006/relationships/image" Target="../media/image2.png"/><Relationship Id="rId9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2808" y="2274739"/>
            <a:ext cx="14914992" cy="3086100"/>
            <a:chOff x="0" y="0"/>
            <a:chExt cx="3882768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82768" cy="812800"/>
            </a:xfrm>
            <a:custGeom>
              <a:avLst/>
              <a:gdLst/>
              <a:ahLst/>
              <a:cxnLst/>
              <a:rect l="l" t="t" r="r" b="b"/>
              <a:pathLst>
                <a:path w="3882768" h="812800">
                  <a:moveTo>
                    <a:pt x="26783" y="0"/>
                  </a:moveTo>
                  <a:lnTo>
                    <a:pt x="3855986" y="0"/>
                  </a:lnTo>
                  <a:cubicBezTo>
                    <a:pt x="3863089" y="0"/>
                    <a:pt x="3869901" y="2822"/>
                    <a:pt x="3874924" y="7844"/>
                  </a:cubicBezTo>
                  <a:cubicBezTo>
                    <a:pt x="3879947" y="12867"/>
                    <a:pt x="3882768" y="19679"/>
                    <a:pt x="3882768" y="26783"/>
                  </a:cubicBezTo>
                  <a:lnTo>
                    <a:pt x="3882768" y="786017"/>
                  </a:lnTo>
                  <a:cubicBezTo>
                    <a:pt x="3882768" y="793121"/>
                    <a:pt x="3879947" y="799933"/>
                    <a:pt x="3874924" y="804956"/>
                  </a:cubicBezTo>
                  <a:cubicBezTo>
                    <a:pt x="3869901" y="809978"/>
                    <a:pt x="3863089" y="812800"/>
                    <a:pt x="3855986" y="812800"/>
                  </a:cubicBezTo>
                  <a:lnTo>
                    <a:pt x="26783" y="812800"/>
                  </a:lnTo>
                  <a:cubicBezTo>
                    <a:pt x="19679" y="812800"/>
                    <a:pt x="12867" y="809978"/>
                    <a:pt x="7844" y="804956"/>
                  </a:cubicBezTo>
                  <a:cubicBezTo>
                    <a:pt x="2822" y="799933"/>
                    <a:pt x="0" y="793121"/>
                    <a:pt x="0" y="786017"/>
                  </a:cubicBezTo>
                  <a:lnTo>
                    <a:pt x="0" y="26783"/>
                  </a:lnTo>
                  <a:cubicBezTo>
                    <a:pt x="0" y="19679"/>
                    <a:pt x="2822" y="12867"/>
                    <a:pt x="7844" y="7844"/>
                  </a:cubicBezTo>
                  <a:cubicBezTo>
                    <a:pt x="12867" y="2822"/>
                    <a:pt x="19679" y="0"/>
                    <a:pt x="26783" y="0"/>
                  </a:cubicBez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04775"/>
              <a:ext cx="3882768" cy="9175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000"/>
                </a:lnSpc>
                <a:spcBef>
                  <a:spcPct val="0"/>
                </a:spcBef>
              </a:pPr>
              <a:r>
                <a:rPr lang="en-US" sz="50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Multi-objective Reinforcement Learning for Optimizing JAK/STAT3 Pathway Interventions: A Computational Simulation Study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9050" y="28575"/>
            <a:ext cx="808896" cy="783348"/>
          </a:xfrm>
          <a:custGeom>
            <a:avLst/>
            <a:gdLst/>
            <a:ahLst/>
            <a:cxnLst/>
            <a:rect l="l" t="t" r="r" b="b"/>
            <a:pathLst>
              <a:path w="808896" h="783348">
                <a:moveTo>
                  <a:pt x="0" y="0"/>
                </a:moveTo>
                <a:lnTo>
                  <a:pt x="808896" y="0"/>
                </a:lnTo>
                <a:lnTo>
                  <a:pt x="808896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905611" y="28575"/>
            <a:ext cx="864418" cy="783348"/>
          </a:xfrm>
          <a:custGeom>
            <a:avLst/>
            <a:gdLst/>
            <a:ahLst/>
            <a:cxnLst/>
            <a:rect l="l" t="t" r="r" b="b"/>
            <a:pathLst>
              <a:path w="864418" h="783348">
                <a:moveTo>
                  <a:pt x="0" y="0"/>
                </a:moveTo>
                <a:lnTo>
                  <a:pt x="864418" y="0"/>
                </a:lnTo>
                <a:lnTo>
                  <a:pt x="864418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746" r="-352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922022" y="114300"/>
            <a:ext cx="1761104" cy="783348"/>
          </a:xfrm>
          <a:custGeom>
            <a:avLst/>
            <a:gdLst/>
            <a:ahLst/>
            <a:cxnLst/>
            <a:rect l="l" t="t" r="r" b="b"/>
            <a:pathLst>
              <a:path w="1761104" h="783348">
                <a:moveTo>
                  <a:pt x="0" y="0"/>
                </a:moveTo>
                <a:lnTo>
                  <a:pt x="1761104" y="0"/>
                </a:lnTo>
                <a:lnTo>
                  <a:pt x="1761104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711701" y="28575"/>
            <a:ext cx="1342883" cy="783348"/>
          </a:xfrm>
          <a:custGeom>
            <a:avLst/>
            <a:gdLst/>
            <a:ahLst/>
            <a:cxnLst/>
            <a:rect l="l" t="t" r="r" b="b"/>
            <a:pathLst>
              <a:path w="1342883" h="783348">
                <a:moveTo>
                  <a:pt x="0" y="0"/>
                </a:moveTo>
                <a:lnTo>
                  <a:pt x="1342883" y="0"/>
                </a:lnTo>
                <a:lnTo>
                  <a:pt x="1342883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2922872" y="5587492"/>
            <a:ext cx="12652909" cy="580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b="1" dirty="0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Nhung Duong, Tuan Do, Tien Nguyen, Hoa Vu, Lap Nguyen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35073" y="7464311"/>
            <a:ext cx="6017854" cy="580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dirty="0">
                <a:solidFill>
                  <a:srgbClr val="004AAD"/>
                </a:solidFill>
                <a:latin typeface="Canva Sans"/>
                <a:ea typeface="Canva Sans"/>
                <a:cs typeface="Canva Sans"/>
                <a:sym typeface="Canva Sans"/>
              </a:rPr>
              <a:t>Presenter: Nhung Duong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91000" y="6509695"/>
            <a:ext cx="10624584" cy="580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b="1" i="1" dirty="0">
                <a:solidFill>
                  <a:srgbClr val="004AAD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From Hanoi University of Pharmacy, Vietnam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866775"/>
            <a:ext cx="1828800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9050" y="28575"/>
            <a:ext cx="808896" cy="783348"/>
          </a:xfrm>
          <a:custGeom>
            <a:avLst/>
            <a:gdLst/>
            <a:ahLst/>
            <a:cxnLst/>
            <a:rect l="l" t="t" r="r" b="b"/>
            <a:pathLst>
              <a:path w="808896" h="783348">
                <a:moveTo>
                  <a:pt x="0" y="0"/>
                </a:moveTo>
                <a:lnTo>
                  <a:pt x="808896" y="0"/>
                </a:lnTo>
                <a:lnTo>
                  <a:pt x="808896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05611" y="28575"/>
            <a:ext cx="864418" cy="783348"/>
          </a:xfrm>
          <a:custGeom>
            <a:avLst/>
            <a:gdLst/>
            <a:ahLst/>
            <a:cxnLst/>
            <a:rect l="l" t="t" r="r" b="b"/>
            <a:pathLst>
              <a:path w="864418" h="783348">
                <a:moveTo>
                  <a:pt x="0" y="0"/>
                </a:moveTo>
                <a:lnTo>
                  <a:pt x="864418" y="0"/>
                </a:lnTo>
                <a:lnTo>
                  <a:pt x="864418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746" r="-352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922022" y="121527"/>
            <a:ext cx="1761104" cy="783348"/>
          </a:xfrm>
          <a:custGeom>
            <a:avLst/>
            <a:gdLst/>
            <a:ahLst/>
            <a:cxnLst/>
            <a:rect l="l" t="t" r="r" b="b"/>
            <a:pathLst>
              <a:path w="1761104" h="783348">
                <a:moveTo>
                  <a:pt x="0" y="0"/>
                </a:moveTo>
                <a:lnTo>
                  <a:pt x="1761104" y="0"/>
                </a:lnTo>
                <a:lnTo>
                  <a:pt x="1761104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827946" y="1437370"/>
            <a:ext cx="8876957" cy="7412259"/>
          </a:xfrm>
          <a:custGeom>
            <a:avLst/>
            <a:gdLst/>
            <a:ahLst/>
            <a:cxnLst/>
            <a:rect l="l" t="t" r="r" b="b"/>
            <a:pathLst>
              <a:path w="8876957" h="7412259">
                <a:moveTo>
                  <a:pt x="0" y="0"/>
                </a:moveTo>
                <a:lnTo>
                  <a:pt x="8876957" y="0"/>
                </a:lnTo>
                <a:lnTo>
                  <a:pt x="8876957" y="7412260"/>
                </a:lnTo>
                <a:lnTo>
                  <a:pt x="0" y="741226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7923110" y="9706610"/>
            <a:ext cx="229872" cy="580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484950" y="-66675"/>
            <a:ext cx="8803050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699"/>
              </a:lnSpc>
            </a:pPr>
            <a:r>
              <a:rPr lang="en-US" sz="54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Background &amp; Motivation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67277" y="9895536"/>
            <a:ext cx="5952248" cy="24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Figure from Hu, X., et al. Sig Transduct Target Ther 6, 402 (2021)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35221" y="3643477"/>
            <a:ext cx="6364889" cy="613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Drugs targeting JAK/STAT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35221" y="4558737"/>
            <a:ext cx="7802825" cy="2018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543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Cytokine or receptor antibodies</a:t>
            </a:r>
          </a:p>
          <a:p>
            <a:pPr marL="734059" lvl="1" indent="-367030" algn="l">
              <a:lnSpc>
                <a:spcPts val="543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JAK inhibitors</a:t>
            </a:r>
          </a:p>
          <a:p>
            <a:pPr marL="734059" lvl="1" indent="-367030" algn="l">
              <a:lnSpc>
                <a:spcPts val="543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STAT inhibitors</a:t>
            </a:r>
          </a:p>
        </p:txBody>
      </p:sp>
      <p:sp>
        <p:nvSpPr>
          <p:cNvPr id="12" name="Freeform 12"/>
          <p:cNvSpPr/>
          <p:nvPr/>
        </p:nvSpPr>
        <p:spPr>
          <a:xfrm>
            <a:off x="3711701" y="28575"/>
            <a:ext cx="1342883" cy="783348"/>
          </a:xfrm>
          <a:custGeom>
            <a:avLst/>
            <a:gdLst/>
            <a:ahLst/>
            <a:cxnLst/>
            <a:rect l="l" t="t" r="r" b="b"/>
            <a:pathLst>
              <a:path w="1342883" h="783348">
                <a:moveTo>
                  <a:pt x="0" y="0"/>
                </a:moveTo>
                <a:lnTo>
                  <a:pt x="1342883" y="0"/>
                </a:lnTo>
                <a:lnTo>
                  <a:pt x="1342883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866775"/>
            <a:ext cx="1828800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9050" y="28575"/>
            <a:ext cx="808896" cy="783348"/>
          </a:xfrm>
          <a:custGeom>
            <a:avLst/>
            <a:gdLst/>
            <a:ahLst/>
            <a:cxnLst/>
            <a:rect l="l" t="t" r="r" b="b"/>
            <a:pathLst>
              <a:path w="808896" h="783348">
                <a:moveTo>
                  <a:pt x="0" y="0"/>
                </a:moveTo>
                <a:lnTo>
                  <a:pt x="808896" y="0"/>
                </a:lnTo>
                <a:lnTo>
                  <a:pt x="808896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05611" y="28575"/>
            <a:ext cx="864418" cy="783348"/>
          </a:xfrm>
          <a:custGeom>
            <a:avLst/>
            <a:gdLst/>
            <a:ahLst/>
            <a:cxnLst/>
            <a:rect l="l" t="t" r="r" b="b"/>
            <a:pathLst>
              <a:path w="864418" h="783348">
                <a:moveTo>
                  <a:pt x="0" y="0"/>
                </a:moveTo>
                <a:lnTo>
                  <a:pt x="864418" y="0"/>
                </a:lnTo>
                <a:lnTo>
                  <a:pt x="864418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746" r="-352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922022" y="121527"/>
            <a:ext cx="1761104" cy="783348"/>
          </a:xfrm>
          <a:custGeom>
            <a:avLst/>
            <a:gdLst/>
            <a:ahLst/>
            <a:cxnLst/>
            <a:rect l="l" t="t" r="r" b="b"/>
            <a:pathLst>
              <a:path w="1761104" h="783348">
                <a:moveTo>
                  <a:pt x="0" y="0"/>
                </a:moveTo>
                <a:lnTo>
                  <a:pt x="1761104" y="0"/>
                </a:lnTo>
                <a:lnTo>
                  <a:pt x="1761104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26123" y="2117195"/>
            <a:ext cx="8817877" cy="1664374"/>
          </a:xfrm>
          <a:custGeom>
            <a:avLst/>
            <a:gdLst/>
            <a:ahLst/>
            <a:cxnLst/>
            <a:rect l="l" t="t" r="r" b="b"/>
            <a:pathLst>
              <a:path w="8817877" h="1664374">
                <a:moveTo>
                  <a:pt x="0" y="0"/>
                </a:moveTo>
                <a:lnTo>
                  <a:pt x="8817877" y="0"/>
                </a:lnTo>
                <a:lnTo>
                  <a:pt x="8817877" y="1664374"/>
                </a:lnTo>
                <a:lnTo>
                  <a:pt x="0" y="16643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326123" y="3829194"/>
            <a:ext cx="5043745" cy="2698970"/>
          </a:xfrm>
          <a:custGeom>
            <a:avLst/>
            <a:gdLst/>
            <a:ahLst/>
            <a:cxnLst/>
            <a:rect l="l" t="t" r="r" b="b"/>
            <a:pathLst>
              <a:path w="5043745" h="2698970">
                <a:moveTo>
                  <a:pt x="0" y="0"/>
                </a:moveTo>
                <a:lnTo>
                  <a:pt x="5043745" y="0"/>
                </a:lnTo>
                <a:lnTo>
                  <a:pt x="5043745" y="2698970"/>
                </a:lnTo>
                <a:lnTo>
                  <a:pt x="0" y="269897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6151692" y="3829194"/>
            <a:ext cx="5287351" cy="2493629"/>
          </a:xfrm>
          <a:custGeom>
            <a:avLst/>
            <a:gdLst/>
            <a:ahLst/>
            <a:cxnLst/>
            <a:rect l="l" t="t" r="r" b="b"/>
            <a:pathLst>
              <a:path w="5287351" h="2493629">
                <a:moveTo>
                  <a:pt x="0" y="0"/>
                </a:moveTo>
                <a:lnTo>
                  <a:pt x="5287351" y="0"/>
                </a:lnTo>
                <a:lnTo>
                  <a:pt x="5287351" y="2493629"/>
                </a:lnTo>
                <a:lnTo>
                  <a:pt x="0" y="249362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2220093" y="3781569"/>
            <a:ext cx="5351582" cy="2541254"/>
          </a:xfrm>
          <a:custGeom>
            <a:avLst/>
            <a:gdLst/>
            <a:ahLst/>
            <a:cxnLst/>
            <a:rect l="l" t="t" r="r" b="b"/>
            <a:pathLst>
              <a:path w="5351582" h="2541254">
                <a:moveTo>
                  <a:pt x="0" y="0"/>
                </a:moveTo>
                <a:lnTo>
                  <a:pt x="5351582" y="0"/>
                </a:lnTo>
                <a:lnTo>
                  <a:pt x="5351582" y="2541254"/>
                </a:lnTo>
                <a:lnTo>
                  <a:pt x="0" y="254125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7919525" y="9706610"/>
            <a:ext cx="237043" cy="580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84950" y="-66675"/>
            <a:ext cx="8803050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699"/>
              </a:lnSpc>
            </a:pPr>
            <a:r>
              <a:rPr lang="en-US" sz="54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Background &amp; Motivation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050" y="1050340"/>
            <a:ext cx="18268950" cy="714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39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Challenges related to effective cancer treatment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050" y="6798310"/>
            <a:ext cx="18288000" cy="2647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How combine effectively and safely?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Because large number of potential drug combinations, variety of dosing schedules and sequences.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Identifying the optimal treatment regimen among the countless possibilities seems an unreachable goal when using the standard empirical methods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547195" y="9895536"/>
            <a:ext cx="5952248" cy="24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Jocelyn Kaiser. Science 355,1144 1146(2017)</a:t>
            </a:r>
          </a:p>
        </p:txBody>
      </p:sp>
      <p:sp>
        <p:nvSpPr>
          <p:cNvPr id="15" name="Freeform 15"/>
          <p:cNvSpPr/>
          <p:nvPr/>
        </p:nvSpPr>
        <p:spPr>
          <a:xfrm>
            <a:off x="3711701" y="28575"/>
            <a:ext cx="1342883" cy="783348"/>
          </a:xfrm>
          <a:custGeom>
            <a:avLst/>
            <a:gdLst/>
            <a:ahLst/>
            <a:cxnLst/>
            <a:rect l="l" t="t" r="r" b="b"/>
            <a:pathLst>
              <a:path w="1342883" h="783348">
                <a:moveTo>
                  <a:pt x="0" y="0"/>
                </a:moveTo>
                <a:lnTo>
                  <a:pt x="1342883" y="0"/>
                </a:lnTo>
                <a:lnTo>
                  <a:pt x="1342883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866775"/>
            <a:ext cx="1828800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9050" y="28575"/>
            <a:ext cx="808896" cy="783348"/>
          </a:xfrm>
          <a:custGeom>
            <a:avLst/>
            <a:gdLst/>
            <a:ahLst/>
            <a:cxnLst/>
            <a:rect l="l" t="t" r="r" b="b"/>
            <a:pathLst>
              <a:path w="808896" h="783348">
                <a:moveTo>
                  <a:pt x="0" y="0"/>
                </a:moveTo>
                <a:lnTo>
                  <a:pt x="808896" y="0"/>
                </a:lnTo>
                <a:lnTo>
                  <a:pt x="808896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05611" y="28575"/>
            <a:ext cx="864418" cy="783348"/>
          </a:xfrm>
          <a:custGeom>
            <a:avLst/>
            <a:gdLst/>
            <a:ahLst/>
            <a:cxnLst/>
            <a:rect l="l" t="t" r="r" b="b"/>
            <a:pathLst>
              <a:path w="864418" h="783348">
                <a:moveTo>
                  <a:pt x="0" y="0"/>
                </a:moveTo>
                <a:lnTo>
                  <a:pt x="864418" y="0"/>
                </a:lnTo>
                <a:lnTo>
                  <a:pt x="864418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746" r="-352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922022" y="121527"/>
            <a:ext cx="1761104" cy="783348"/>
          </a:xfrm>
          <a:custGeom>
            <a:avLst/>
            <a:gdLst/>
            <a:ahLst/>
            <a:cxnLst/>
            <a:rect l="l" t="t" r="r" b="b"/>
            <a:pathLst>
              <a:path w="1761104" h="783348">
                <a:moveTo>
                  <a:pt x="0" y="0"/>
                </a:moveTo>
                <a:lnTo>
                  <a:pt x="1761104" y="0"/>
                </a:lnTo>
                <a:lnTo>
                  <a:pt x="1761104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474311" y="2327414"/>
            <a:ext cx="8448213" cy="6399521"/>
          </a:xfrm>
          <a:custGeom>
            <a:avLst/>
            <a:gdLst/>
            <a:ahLst/>
            <a:cxnLst/>
            <a:rect l="l" t="t" r="r" b="b"/>
            <a:pathLst>
              <a:path w="8448213" h="6399521">
                <a:moveTo>
                  <a:pt x="0" y="0"/>
                </a:moveTo>
                <a:lnTo>
                  <a:pt x="8448213" y="0"/>
                </a:lnTo>
                <a:lnTo>
                  <a:pt x="8448213" y="6399521"/>
                </a:lnTo>
                <a:lnTo>
                  <a:pt x="0" y="639952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7912760" y="9706610"/>
            <a:ext cx="250572" cy="580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484950" y="-66675"/>
            <a:ext cx="8803050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699"/>
              </a:lnSpc>
            </a:pPr>
            <a:r>
              <a:rPr lang="en-US" sz="54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Background &amp; Motivation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050" y="1050340"/>
            <a:ext cx="18268950" cy="714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39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Computational approach to explore and screen Tx strategies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809285" y="9895536"/>
            <a:ext cx="5952248" cy="24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Figure from Barbolosi, D., et al. Nat Rev Clin Oncol 13, 242–254 (2016)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144000" y="2213114"/>
            <a:ext cx="8768760" cy="3010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Mechanistic models aim to investigate tumour biology (tumour growth, angiogenesis, metastasis, drug resistance...)</a:t>
            </a:r>
          </a:p>
          <a:p>
            <a:pPr marL="647700" lvl="1" indent="-323850" algn="l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PK/PD modelling to refine scheduling and dosing of anticancer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484950" y="5841504"/>
            <a:ext cx="8803050" cy="2543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0"/>
              </a:lnSpc>
            </a:pPr>
            <a:r>
              <a:rPr lang="en-US" sz="3000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Methodological challenges: </a:t>
            </a: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optimize multiple objective values simultaneously, represent different aspects of cancer Tx [Efficacy, Immune, Resistance, Toxicity]</a:t>
            </a:r>
          </a:p>
        </p:txBody>
      </p:sp>
      <p:sp>
        <p:nvSpPr>
          <p:cNvPr id="13" name="Freeform 13"/>
          <p:cNvSpPr/>
          <p:nvPr/>
        </p:nvSpPr>
        <p:spPr>
          <a:xfrm>
            <a:off x="3711701" y="28575"/>
            <a:ext cx="1342883" cy="783348"/>
          </a:xfrm>
          <a:custGeom>
            <a:avLst/>
            <a:gdLst/>
            <a:ahLst/>
            <a:cxnLst/>
            <a:rect l="l" t="t" r="r" b="b"/>
            <a:pathLst>
              <a:path w="1342883" h="783348">
                <a:moveTo>
                  <a:pt x="0" y="0"/>
                </a:moveTo>
                <a:lnTo>
                  <a:pt x="1342883" y="0"/>
                </a:lnTo>
                <a:lnTo>
                  <a:pt x="1342883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866775"/>
            <a:ext cx="1828800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9050" y="28575"/>
            <a:ext cx="808896" cy="783348"/>
          </a:xfrm>
          <a:custGeom>
            <a:avLst/>
            <a:gdLst/>
            <a:ahLst/>
            <a:cxnLst/>
            <a:rect l="l" t="t" r="r" b="b"/>
            <a:pathLst>
              <a:path w="808896" h="783348">
                <a:moveTo>
                  <a:pt x="0" y="0"/>
                </a:moveTo>
                <a:lnTo>
                  <a:pt x="808896" y="0"/>
                </a:lnTo>
                <a:lnTo>
                  <a:pt x="808896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05611" y="28575"/>
            <a:ext cx="864418" cy="783348"/>
          </a:xfrm>
          <a:custGeom>
            <a:avLst/>
            <a:gdLst/>
            <a:ahLst/>
            <a:cxnLst/>
            <a:rect l="l" t="t" r="r" b="b"/>
            <a:pathLst>
              <a:path w="864418" h="783348">
                <a:moveTo>
                  <a:pt x="0" y="0"/>
                </a:moveTo>
                <a:lnTo>
                  <a:pt x="864418" y="0"/>
                </a:lnTo>
                <a:lnTo>
                  <a:pt x="864418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746" r="-352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7907375" y="9706610"/>
            <a:ext cx="261342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484950" y="-66675"/>
            <a:ext cx="8803050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699"/>
              </a:lnSpc>
            </a:pPr>
            <a:r>
              <a:rPr lang="en-US" sz="54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Background &amp; Motivation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050" y="4157899"/>
            <a:ext cx="18268950" cy="22194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39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 computational framework that applies multi-objective reinforcement learning to explore the JAK/STAT3 signaling network and identify promising intervention strategies</a:t>
            </a:r>
          </a:p>
        </p:txBody>
      </p:sp>
      <p:sp>
        <p:nvSpPr>
          <p:cNvPr id="8" name="Freeform 8"/>
          <p:cNvSpPr/>
          <p:nvPr/>
        </p:nvSpPr>
        <p:spPr>
          <a:xfrm>
            <a:off x="1922022" y="121527"/>
            <a:ext cx="1761104" cy="783348"/>
          </a:xfrm>
          <a:custGeom>
            <a:avLst/>
            <a:gdLst/>
            <a:ahLst/>
            <a:cxnLst/>
            <a:rect l="l" t="t" r="r" b="b"/>
            <a:pathLst>
              <a:path w="1761104" h="783348">
                <a:moveTo>
                  <a:pt x="0" y="0"/>
                </a:moveTo>
                <a:lnTo>
                  <a:pt x="1761104" y="0"/>
                </a:lnTo>
                <a:lnTo>
                  <a:pt x="1761104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3711701" y="28575"/>
            <a:ext cx="1342883" cy="783348"/>
          </a:xfrm>
          <a:custGeom>
            <a:avLst/>
            <a:gdLst/>
            <a:ahLst/>
            <a:cxnLst/>
            <a:rect l="l" t="t" r="r" b="b"/>
            <a:pathLst>
              <a:path w="1342883" h="783348">
                <a:moveTo>
                  <a:pt x="0" y="0"/>
                </a:moveTo>
                <a:lnTo>
                  <a:pt x="1342883" y="0"/>
                </a:lnTo>
                <a:lnTo>
                  <a:pt x="1342883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866775"/>
            <a:ext cx="1828800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9050" y="28575"/>
            <a:ext cx="808896" cy="783348"/>
          </a:xfrm>
          <a:custGeom>
            <a:avLst/>
            <a:gdLst/>
            <a:ahLst/>
            <a:cxnLst/>
            <a:rect l="l" t="t" r="r" b="b"/>
            <a:pathLst>
              <a:path w="808896" h="783348">
                <a:moveTo>
                  <a:pt x="0" y="0"/>
                </a:moveTo>
                <a:lnTo>
                  <a:pt x="808896" y="0"/>
                </a:lnTo>
                <a:lnTo>
                  <a:pt x="808896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05611" y="28575"/>
            <a:ext cx="864418" cy="783348"/>
          </a:xfrm>
          <a:custGeom>
            <a:avLst/>
            <a:gdLst/>
            <a:ahLst/>
            <a:cxnLst/>
            <a:rect l="l" t="t" r="r" b="b"/>
            <a:pathLst>
              <a:path w="864418" h="783348">
                <a:moveTo>
                  <a:pt x="0" y="0"/>
                </a:moveTo>
                <a:lnTo>
                  <a:pt x="864418" y="0"/>
                </a:lnTo>
                <a:lnTo>
                  <a:pt x="864418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746" r="-352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922022" y="121527"/>
            <a:ext cx="1761104" cy="783348"/>
          </a:xfrm>
          <a:custGeom>
            <a:avLst/>
            <a:gdLst/>
            <a:ahLst/>
            <a:cxnLst/>
            <a:rect l="l" t="t" r="r" b="b"/>
            <a:pathLst>
              <a:path w="1761104" h="783348">
                <a:moveTo>
                  <a:pt x="0" y="0"/>
                </a:moveTo>
                <a:lnTo>
                  <a:pt x="1761104" y="0"/>
                </a:lnTo>
                <a:lnTo>
                  <a:pt x="1761104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486235" y="1616775"/>
            <a:ext cx="5385759" cy="8279392"/>
            <a:chOff x="0" y="0"/>
            <a:chExt cx="1418471" cy="218058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18471" cy="2180581"/>
            </a:xfrm>
            <a:custGeom>
              <a:avLst/>
              <a:gdLst/>
              <a:ahLst/>
              <a:cxnLst/>
              <a:rect l="l" t="t" r="r" b="b"/>
              <a:pathLst>
                <a:path w="1418471" h="2180581">
                  <a:moveTo>
                    <a:pt x="73311" y="0"/>
                  </a:moveTo>
                  <a:lnTo>
                    <a:pt x="1345160" y="0"/>
                  </a:lnTo>
                  <a:cubicBezTo>
                    <a:pt x="1364603" y="0"/>
                    <a:pt x="1383250" y="7724"/>
                    <a:pt x="1396999" y="21472"/>
                  </a:cubicBezTo>
                  <a:cubicBezTo>
                    <a:pt x="1410748" y="35221"/>
                    <a:pt x="1418471" y="53868"/>
                    <a:pt x="1418471" y="73311"/>
                  </a:cubicBezTo>
                  <a:lnTo>
                    <a:pt x="1418471" y="2107269"/>
                  </a:lnTo>
                  <a:cubicBezTo>
                    <a:pt x="1418471" y="2126713"/>
                    <a:pt x="1410748" y="2145360"/>
                    <a:pt x="1396999" y="2159108"/>
                  </a:cubicBezTo>
                  <a:cubicBezTo>
                    <a:pt x="1383250" y="2172857"/>
                    <a:pt x="1364603" y="2180581"/>
                    <a:pt x="1345160" y="2180581"/>
                  </a:cubicBezTo>
                  <a:lnTo>
                    <a:pt x="73311" y="2180581"/>
                  </a:lnTo>
                  <a:cubicBezTo>
                    <a:pt x="53868" y="2180581"/>
                    <a:pt x="35221" y="2172857"/>
                    <a:pt x="21472" y="2159108"/>
                  </a:cubicBezTo>
                  <a:cubicBezTo>
                    <a:pt x="7724" y="2145360"/>
                    <a:pt x="0" y="2126713"/>
                    <a:pt x="0" y="2107269"/>
                  </a:cubicBezTo>
                  <a:lnTo>
                    <a:pt x="0" y="73311"/>
                  </a:lnTo>
                  <a:cubicBezTo>
                    <a:pt x="0" y="53868"/>
                    <a:pt x="7724" y="35221"/>
                    <a:pt x="21472" y="21472"/>
                  </a:cubicBezTo>
                  <a:cubicBezTo>
                    <a:pt x="35221" y="7724"/>
                    <a:pt x="53868" y="0"/>
                    <a:pt x="73311" y="0"/>
                  </a:cubicBezTo>
                  <a:close/>
                </a:path>
              </a:pathLst>
            </a:custGeom>
            <a:solidFill>
              <a:srgbClr val="CEE2F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418471" cy="2209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67109" y="1267441"/>
            <a:ext cx="4824010" cy="698668"/>
            <a:chOff x="0" y="0"/>
            <a:chExt cx="1270521" cy="18401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70521" cy="184011"/>
            </a:xfrm>
            <a:custGeom>
              <a:avLst/>
              <a:gdLst/>
              <a:ahLst/>
              <a:cxnLst/>
              <a:rect l="l" t="t" r="r" b="b"/>
              <a:pathLst>
                <a:path w="1270521" h="184011">
                  <a:moveTo>
                    <a:pt x="0" y="0"/>
                  </a:moveTo>
                  <a:lnTo>
                    <a:pt x="1270521" y="0"/>
                  </a:lnTo>
                  <a:lnTo>
                    <a:pt x="1270521" y="184011"/>
                  </a:lnTo>
                  <a:lnTo>
                    <a:pt x="0" y="184011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1270521" cy="2411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JAK/STAT Pathway Model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312530" y="1616775"/>
            <a:ext cx="5385759" cy="8279392"/>
            <a:chOff x="0" y="0"/>
            <a:chExt cx="1418471" cy="218058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18471" cy="2180581"/>
            </a:xfrm>
            <a:custGeom>
              <a:avLst/>
              <a:gdLst/>
              <a:ahLst/>
              <a:cxnLst/>
              <a:rect l="l" t="t" r="r" b="b"/>
              <a:pathLst>
                <a:path w="1418471" h="2180581">
                  <a:moveTo>
                    <a:pt x="73311" y="0"/>
                  </a:moveTo>
                  <a:lnTo>
                    <a:pt x="1345160" y="0"/>
                  </a:lnTo>
                  <a:cubicBezTo>
                    <a:pt x="1364603" y="0"/>
                    <a:pt x="1383250" y="7724"/>
                    <a:pt x="1396999" y="21472"/>
                  </a:cubicBezTo>
                  <a:cubicBezTo>
                    <a:pt x="1410748" y="35221"/>
                    <a:pt x="1418471" y="53868"/>
                    <a:pt x="1418471" y="73311"/>
                  </a:cubicBezTo>
                  <a:lnTo>
                    <a:pt x="1418471" y="2107269"/>
                  </a:lnTo>
                  <a:cubicBezTo>
                    <a:pt x="1418471" y="2126713"/>
                    <a:pt x="1410748" y="2145360"/>
                    <a:pt x="1396999" y="2159108"/>
                  </a:cubicBezTo>
                  <a:cubicBezTo>
                    <a:pt x="1383250" y="2172857"/>
                    <a:pt x="1364603" y="2180581"/>
                    <a:pt x="1345160" y="2180581"/>
                  </a:cubicBezTo>
                  <a:lnTo>
                    <a:pt x="73311" y="2180581"/>
                  </a:lnTo>
                  <a:cubicBezTo>
                    <a:pt x="53868" y="2180581"/>
                    <a:pt x="35221" y="2172857"/>
                    <a:pt x="21472" y="2159108"/>
                  </a:cubicBezTo>
                  <a:cubicBezTo>
                    <a:pt x="7724" y="2145360"/>
                    <a:pt x="0" y="2126713"/>
                    <a:pt x="0" y="2107269"/>
                  </a:cubicBezTo>
                  <a:lnTo>
                    <a:pt x="0" y="73311"/>
                  </a:lnTo>
                  <a:cubicBezTo>
                    <a:pt x="0" y="53868"/>
                    <a:pt x="7724" y="35221"/>
                    <a:pt x="21472" y="21472"/>
                  </a:cubicBezTo>
                  <a:cubicBezTo>
                    <a:pt x="35221" y="7724"/>
                    <a:pt x="53868" y="0"/>
                    <a:pt x="73311" y="0"/>
                  </a:cubicBezTo>
                  <a:close/>
                </a:path>
              </a:pathLst>
            </a:custGeom>
            <a:solidFill>
              <a:srgbClr val="CEE2F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1418471" cy="2209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578988" y="1253870"/>
            <a:ext cx="4824010" cy="698668"/>
            <a:chOff x="0" y="0"/>
            <a:chExt cx="1270521" cy="18401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70521" cy="184011"/>
            </a:xfrm>
            <a:custGeom>
              <a:avLst/>
              <a:gdLst/>
              <a:ahLst/>
              <a:cxnLst/>
              <a:rect l="l" t="t" r="r" b="b"/>
              <a:pathLst>
                <a:path w="1270521" h="184011">
                  <a:moveTo>
                    <a:pt x="0" y="0"/>
                  </a:moveTo>
                  <a:lnTo>
                    <a:pt x="1270521" y="0"/>
                  </a:lnTo>
                  <a:lnTo>
                    <a:pt x="1270521" y="184011"/>
                  </a:lnTo>
                  <a:lnTo>
                    <a:pt x="0" y="184011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1270521" cy="2411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Cell Population Model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416006" y="1616775"/>
            <a:ext cx="5385759" cy="8279392"/>
            <a:chOff x="0" y="0"/>
            <a:chExt cx="1418471" cy="218058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18471" cy="2180581"/>
            </a:xfrm>
            <a:custGeom>
              <a:avLst/>
              <a:gdLst/>
              <a:ahLst/>
              <a:cxnLst/>
              <a:rect l="l" t="t" r="r" b="b"/>
              <a:pathLst>
                <a:path w="1418471" h="2180581">
                  <a:moveTo>
                    <a:pt x="73311" y="0"/>
                  </a:moveTo>
                  <a:lnTo>
                    <a:pt x="1345160" y="0"/>
                  </a:lnTo>
                  <a:cubicBezTo>
                    <a:pt x="1364603" y="0"/>
                    <a:pt x="1383250" y="7724"/>
                    <a:pt x="1396999" y="21472"/>
                  </a:cubicBezTo>
                  <a:cubicBezTo>
                    <a:pt x="1410748" y="35221"/>
                    <a:pt x="1418471" y="53868"/>
                    <a:pt x="1418471" y="73311"/>
                  </a:cubicBezTo>
                  <a:lnTo>
                    <a:pt x="1418471" y="2107269"/>
                  </a:lnTo>
                  <a:cubicBezTo>
                    <a:pt x="1418471" y="2126713"/>
                    <a:pt x="1410748" y="2145360"/>
                    <a:pt x="1396999" y="2159108"/>
                  </a:cubicBezTo>
                  <a:cubicBezTo>
                    <a:pt x="1383250" y="2172857"/>
                    <a:pt x="1364603" y="2180581"/>
                    <a:pt x="1345160" y="2180581"/>
                  </a:cubicBezTo>
                  <a:lnTo>
                    <a:pt x="73311" y="2180581"/>
                  </a:lnTo>
                  <a:cubicBezTo>
                    <a:pt x="53868" y="2180581"/>
                    <a:pt x="35221" y="2172857"/>
                    <a:pt x="21472" y="2159108"/>
                  </a:cubicBezTo>
                  <a:cubicBezTo>
                    <a:pt x="7724" y="2145360"/>
                    <a:pt x="0" y="2126713"/>
                    <a:pt x="0" y="2107269"/>
                  </a:cubicBezTo>
                  <a:lnTo>
                    <a:pt x="0" y="73311"/>
                  </a:lnTo>
                  <a:cubicBezTo>
                    <a:pt x="0" y="53868"/>
                    <a:pt x="7724" y="35221"/>
                    <a:pt x="21472" y="21472"/>
                  </a:cubicBezTo>
                  <a:cubicBezTo>
                    <a:pt x="35221" y="7724"/>
                    <a:pt x="53868" y="0"/>
                    <a:pt x="73311" y="0"/>
                  </a:cubicBezTo>
                  <a:close/>
                </a:path>
              </a:pathLst>
            </a:custGeom>
            <a:solidFill>
              <a:srgbClr val="CEE2F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1418471" cy="2209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696881" y="1267441"/>
            <a:ext cx="4824010" cy="698668"/>
            <a:chOff x="0" y="0"/>
            <a:chExt cx="1270521" cy="18401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270521" cy="184011"/>
            </a:xfrm>
            <a:custGeom>
              <a:avLst/>
              <a:gdLst/>
              <a:ahLst/>
              <a:cxnLst/>
              <a:rect l="l" t="t" r="r" b="b"/>
              <a:pathLst>
                <a:path w="1270521" h="184011">
                  <a:moveTo>
                    <a:pt x="0" y="0"/>
                  </a:moveTo>
                  <a:lnTo>
                    <a:pt x="1270521" y="0"/>
                  </a:lnTo>
                  <a:lnTo>
                    <a:pt x="1270521" y="184011"/>
                  </a:lnTo>
                  <a:lnTo>
                    <a:pt x="0" y="184011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57150"/>
              <a:ext cx="1270521" cy="2411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Intervention Model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7910460" y="9706610"/>
            <a:ext cx="255173" cy="580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108578" y="-66675"/>
            <a:ext cx="13179422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699"/>
              </a:lnSpc>
            </a:pPr>
            <a:r>
              <a:rPr lang="en-US" sz="54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QSP Model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28570" y="2263432"/>
            <a:ext cx="5101088" cy="5918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System of ODE model:</a:t>
            </a:r>
          </a:p>
          <a:p>
            <a:pPr marL="518160" lvl="1" indent="-259080" algn="l">
              <a:lnSpc>
                <a:spcPts val="36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Ligand dynamics</a:t>
            </a:r>
          </a:p>
          <a:p>
            <a:pPr marL="518160" lvl="1" indent="-259080" algn="l">
              <a:lnSpc>
                <a:spcPts val="36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Receptor dynamics</a:t>
            </a:r>
          </a:p>
          <a:p>
            <a:pPr marL="518160" lvl="1" indent="-259080" algn="l">
              <a:lnSpc>
                <a:spcPts val="36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Ligand-receptor complex</a:t>
            </a:r>
          </a:p>
          <a:p>
            <a:pPr marL="518160" lvl="1" indent="-259080" algn="l">
              <a:lnSpc>
                <a:spcPts val="36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Receptor dimer</a:t>
            </a:r>
          </a:p>
          <a:p>
            <a:pPr marL="518160" lvl="1" indent="-259080" algn="l">
              <a:lnSpc>
                <a:spcPts val="36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JAK activation</a:t>
            </a:r>
          </a:p>
          <a:p>
            <a:pPr marL="518160" lvl="1" indent="-259080" algn="l">
              <a:lnSpc>
                <a:spcPts val="36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Active receptor-JAK complex</a:t>
            </a:r>
          </a:p>
          <a:p>
            <a:pPr marL="518160" lvl="1" indent="-259080" algn="l">
              <a:lnSpc>
                <a:spcPts val="36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STAT3 dynamics</a:t>
            </a:r>
          </a:p>
          <a:p>
            <a:pPr marL="518160" lvl="1" indent="-259080" algn="l">
              <a:lnSpc>
                <a:spcPts val="36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Phosphorylated STAT3</a:t>
            </a:r>
          </a:p>
          <a:p>
            <a:pPr marL="518160" lvl="1" indent="-259080" algn="l">
              <a:lnSpc>
                <a:spcPts val="36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STAT3 dimer in cytoplasm</a:t>
            </a:r>
          </a:p>
          <a:p>
            <a:pPr marL="518160" lvl="1" indent="-259080" algn="l">
              <a:lnSpc>
                <a:spcPts val="36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STAT3 dimer in nucleus</a:t>
            </a:r>
          </a:p>
          <a:p>
            <a:pPr marL="518160" lvl="1" indent="-259080" algn="l">
              <a:lnSpc>
                <a:spcPts val="36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mRNA and protein dynamics for target genes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449223" y="2292007"/>
            <a:ext cx="5385759" cy="372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Tumor-Immune Dynamical Model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449223" y="2750002"/>
            <a:ext cx="5385759" cy="2715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Incorporated cellular behaviors influenced by the JAK/STAT3 pathway outputs</a:t>
            </a:r>
          </a:p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Consisted of Proliferation rate, Apoptosis rate, T cell dynamics, T cell killing rate, and T cell exhaustion dynamics: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451121" y="6449115"/>
            <a:ext cx="5385759" cy="372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Resistance Development Model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730097" y="8092635"/>
            <a:ext cx="5385759" cy="763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i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During treatment off-periods, resistance declines passively: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416006" y="2292007"/>
            <a:ext cx="5385759" cy="372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PK/PD Model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416006" y="2750002"/>
            <a:ext cx="5385759" cy="2325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PK: One-compartment</a:t>
            </a:r>
          </a:p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PD incorporated JAK inhibitor effect on JAK activation rate, STAT3 inhibitor effect on STAT3 phosphorylation, and cytokine blocker effect for ligand dynamics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2416006" y="5694771"/>
            <a:ext cx="5385759" cy="372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Toxicity Model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2696881" y="7589546"/>
            <a:ext cx="5385759" cy="372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i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Toxicity Recovery Over Time:</a:t>
            </a:r>
          </a:p>
        </p:txBody>
      </p:sp>
      <p:sp>
        <p:nvSpPr>
          <p:cNvPr id="35" name="Freeform 35"/>
          <p:cNvSpPr/>
          <p:nvPr/>
        </p:nvSpPr>
        <p:spPr>
          <a:xfrm>
            <a:off x="3711701" y="28575"/>
            <a:ext cx="1342883" cy="783348"/>
          </a:xfrm>
          <a:custGeom>
            <a:avLst/>
            <a:gdLst/>
            <a:ahLst/>
            <a:cxnLst/>
            <a:rect l="l" t="t" r="r" b="b"/>
            <a:pathLst>
              <a:path w="1342883" h="783348">
                <a:moveTo>
                  <a:pt x="0" y="0"/>
                </a:moveTo>
                <a:lnTo>
                  <a:pt x="1342883" y="0"/>
                </a:lnTo>
                <a:lnTo>
                  <a:pt x="1342883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5089" y="5241127"/>
            <a:ext cx="5900930" cy="1434665"/>
          </a:xfrm>
          <a:prstGeom prst="rect">
            <a:avLst/>
          </a:prstGeom>
        </p:spPr>
      </p:pic>
      <p:pic>
        <p:nvPicPr>
          <p:cNvPr id="37" name="Picture 3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6346" y="6731326"/>
            <a:ext cx="2911706" cy="988303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28481" y="7221047"/>
            <a:ext cx="6271679" cy="1205486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7888" y="8762677"/>
            <a:ext cx="4775045" cy="1242910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055866" y="5953074"/>
            <a:ext cx="6058958" cy="1405417"/>
          </a:xfrm>
          <a:prstGeom prst="rect">
            <a:avLst/>
          </a:prstGeom>
        </p:spPr>
      </p:pic>
      <p:pic>
        <p:nvPicPr>
          <p:cNvPr id="41" name="Picture 4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757450" y="8101360"/>
            <a:ext cx="4702872" cy="11052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866775"/>
            <a:ext cx="1828800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9050" y="28575"/>
            <a:ext cx="808896" cy="783348"/>
          </a:xfrm>
          <a:custGeom>
            <a:avLst/>
            <a:gdLst/>
            <a:ahLst/>
            <a:cxnLst/>
            <a:rect l="l" t="t" r="r" b="b"/>
            <a:pathLst>
              <a:path w="808896" h="783348">
                <a:moveTo>
                  <a:pt x="0" y="0"/>
                </a:moveTo>
                <a:lnTo>
                  <a:pt x="808896" y="0"/>
                </a:lnTo>
                <a:lnTo>
                  <a:pt x="808896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7899163" y="9706610"/>
            <a:ext cx="277767" cy="580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08578" y="-66675"/>
            <a:ext cx="13179422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699"/>
              </a:lnSpc>
            </a:pPr>
            <a:r>
              <a:rPr lang="en-US" sz="54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Objective Definition and Rationale</a:t>
            </a:r>
          </a:p>
        </p:txBody>
      </p:sp>
      <p:sp>
        <p:nvSpPr>
          <p:cNvPr id="6" name="Freeform 6"/>
          <p:cNvSpPr/>
          <p:nvPr/>
        </p:nvSpPr>
        <p:spPr>
          <a:xfrm>
            <a:off x="905611" y="28575"/>
            <a:ext cx="864418" cy="783348"/>
          </a:xfrm>
          <a:custGeom>
            <a:avLst/>
            <a:gdLst/>
            <a:ahLst/>
            <a:cxnLst/>
            <a:rect l="l" t="t" r="r" b="b"/>
            <a:pathLst>
              <a:path w="864418" h="783348">
                <a:moveTo>
                  <a:pt x="0" y="0"/>
                </a:moveTo>
                <a:lnTo>
                  <a:pt x="864418" y="0"/>
                </a:lnTo>
                <a:lnTo>
                  <a:pt x="864418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746" r="-352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922022" y="121527"/>
            <a:ext cx="1761104" cy="783348"/>
          </a:xfrm>
          <a:custGeom>
            <a:avLst/>
            <a:gdLst/>
            <a:ahLst/>
            <a:cxnLst/>
            <a:rect l="l" t="t" r="r" b="b"/>
            <a:pathLst>
              <a:path w="1761104" h="783348">
                <a:moveTo>
                  <a:pt x="0" y="0"/>
                </a:moveTo>
                <a:lnTo>
                  <a:pt x="1761104" y="0"/>
                </a:lnTo>
                <a:lnTo>
                  <a:pt x="1761104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711701" y="28575"/>
            <a:ext cx="1342883" cy="783348"/>
          </a:xfrm>
          <a:custGeom>
            <a:avLst/>
            <a:gdLst/>
            <a:ahLst/>
            <a:cxnLst/>
            <a:rect l="l" t="t" r="r" b="b"/>
            <a:pathLst>
              <a:path w="1342883" h="783348">
                <a:moveTo>
                  <a:pt x="0" y="0"/>
                </a:moveTo>
                <a:lnTo>
                  <a:pt x="1342883" y="0"/>
                </a:lnTo>
                <a:lnTo>
                  <a:pt x="1342883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019175" y="1371629"/>
            <a:ext cx="7446494" cy="5334841"/>
            <a:chOff x="0" y="0"/>
            <a:chExt cx="1961217" cy="140506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61217" cy="1405061"/>
            </a:xfrm>
            <a:custGeom>
              <a:avLst/>
              <a:gdLst/>
              <a:ahLst/>
              <a:cxnLst/>
              <a:rect l="l" t="t" r="r" b="b"/>
              <a:pathLst>
                <a:path w="1961217" h="1405061">
                  <a:moveTo>
                    <a:pt x="53023" y="0"/>
                  </a:moveTo>
                  <a:lnTo>
                    <a:pt x="1908193" y="0"/>
                  </a:lnTo>
                  <a:cubicBezTo>
                    <a:pt x="1922256" y="0"/>
                    <a:pt x="1935743" y="5586"/>
                    <a:pt x="1945686" y="15530"/>
                  </a:cubicBezTo>
                  <a:cubicBezTo>
                    <a:pt x="1955630" y="25474"/>
                    <a:pt x="1961217" y="38961"/>
                    <a:pt x="1961217" y="53023"/>
                  </a:cubicBezTo>
                  <a:lnTo>
                    <a:pt x="1961217" y="1352038"/>
                  </a:lnTo>
                  <a:cubicBezTo>
                    <a:pt x="1961217" y="1366100"/>
                    <a:pt x="1955630" y="1379587"/>
                    <a:pt x="1945686" y="1389531"/>
                  </a:cubicBezTo>
                  <a:cubicBezTo>
                    <a:pt x="1935743" y="1399475"/>
                    <a:pt x="1922256" y="1405061"/>
                    <a:pt x="1908193" y="1405061"/>
                  </a:cubicBezTo>
                  <a:lnTo>
                    <a:pt x="53023" y="1405061"/>
                  </a:lnTo>
                  <a:cubicBezTo>
                    <a:pt x="38961" y="1405061"/>
                    <a:pt x="25474" y="1399475"/>
                    <a:pt x="15530" y="1389531"/>
                  </a:cubicBezTo>
                  <a:cubicBezTo>
                    <a:pt x="5586" y="1379587"/>
                    <a:pt x="0" y="1366100"/>
                    <a:pt x="0" y="1352038"/>
                  </a:cubicBezTo>
                  <a:lnTo>
                    <a:pt x="0" y="53023"/>
                  </a:lnTo>
                  <a:cubicBezTo>
                    <a:pt x="0" y="38961"/>
                    <a:pt x="5586" y="25474"/>
                    <a:pt x="15530" y="15530"/>
                  </a:cubicBezTo>
                  <a:cubicBezTo>
                    <a:pt x="25474" y="5586"/>
                    <a:pt x="38961" y="0"/>
                    <a:pt x="53023" y="0"/>
                  </a:cubicBezTo>
                  <a:close/>
                </a:path>
              </a:pathLst>
            </a:custGeom>
            <a:solidFill>
              <a:srgbClr val="CEE2F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961217" cy="14336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330417" y="1057095"/>
            <a:ext cx="4824010" cy="629069"/>
            <a:chOff x="0" y="0"/>
            <a:chExt cx="1270521" cy="16568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70521" cy="165681"/>
            </a:xfrm>
            <a:custGeom>
              <a:avLst/>
              <a:gdLst/>
              <a:ahLst/>
              <a:cxnLst/>
              <a:rect l="l" t="t" r="r" b="b"/>
              <a:pathLst>
                <a:path w="1270521" h="165681">
                  <a:moveTo>
                    <a:pt x="0" y="0"/>
                  </a:moveTo>
                  <a:lnTo>
                    <a:pt x="1270521" y="0"/>
                  </a:lnTo>
                  <a:lnTo>
                    <a:pt x="1270521" y="165681"/>
                  </a:lnTo>
                  <a:lnTo>
                    <a:pt x="0" y="165681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1270521" cy="222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Definition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19175" y="7197847"/>
            <a:ext cx="7446494" cy="2832296"/>
            <a:chOff x="0" y="0"/>
            <a:chExt cx="1961217" cy="74595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961217" cy="745954"/>
            </a:xfrm>
            <a:custGeom>
              <a:avLst/>
              <a:gdLst/>
              <a:ahLst/>
              <a:cxnLst/>
              <a:rect l="l" t="t" r="r" b="b"/>
              <a:pathLst>
                <a:path w="1961217" h="745954">
                  <a:moveTo>
                    <a:pt x="53023" y="0"/>
                  </a:moveTo>
                  <a:lnTo>
                    <a:pt x="1908193" y="0"/>
                  </a:lnTo>
                  <a:cubicBezTo>
                    <a:pt x="1922256" y="0"/>
                    <a:pt x="1935743" y="5586"/>
                    <a:pt x="1945686" y="15530"/>
                  </a:cubicBezTo>
                  <a:cubicBezTo>
                    <a:pt x="1955630" y="25474"/>
                    <a:pt x="1961217" y="38961"/>
                    <a:pt x="1961217" y="53023"/>
                  </a:cubicBezTo>
                  <a:lnTo>
                    <a:pt x="1961217" y="692931"/>
                  </a:lnTo>
                  <a:cubicBezTo>
                    <a:pt x="1961217" y="706994"/>
                    <a:pt x="1955630" y="720480"/>
                    <a:pt x="1945686" y="730424"/>
                  </a:cubicBezTo>
                  <a:cubicBezTo>
                    <a:pt x="1935743" y="740368"/>
                    <a:pt x="1922256" y="745954"/>
                    <a:pt x="1908193" y="745954"/>
                  </a:cubicBezTo>
                  <a:lnTo>
                    <a:pt x="53023" y="745954"/>
                  </a:lnTo>
                  <a:cubicBezTo>
                    <a:pt x="38961" y="745954"/>
                    <a:pt x="25474" y="740368"/>
                    <a:pt x="15530" y="730424"/>
                  </a:cubicBezTo>
                  <a:cubicBezTo>
                    <a:pt x="5586" y="720480"/>
                    <a:pt x="0" y="706994"/>
                    <a:pt x="0" y="692931"/>
                  </a:cubicBezTo>
                  <a:lnTo>
                    <a:pt x="0" y="53023"/>
                  </a:lnTo>
                  <a:cubicBezTo>
                    <a:pt x="0" y="38961"/>
                    <a:pt x="5586" y="25474"/>
                    <a:pt x="15530" y="15530"/>
                  </a:cubicBezTo>
                  <a:cubicBezTo>
                    <a:pt x="25474" y="5586"/>
                    <a:pt x="38961" y="0"/>
                    <a:pt x="53023" y="0"/>
                  </a:cubicBezTo>
                  <a:close/>
                </a:path>
              </a:pathLst>
            </a:custGeom>
            <a:solidFill>
              <a:srgbClr val="CEE2F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1961217" cy="7745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330417" y="6973170"/>
            <a:ext cx="4824010" cy="629069"/>
            <a:chOff x="0" y="0"/>
            <a:chExt cx="1270521" cy="16568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70521" cy="165681"/>
            </a:xfrm>
            <a:custGeom>
              <a:avLst/>
              <a:gdLst/>
              <a:ahLst/>
              <a:cxnLst/>
              <a:rect l="l" t="t" r="r" b="b"/>
              <a:pathLst>
                <a:path w="1270521" h="165681">
                  <a:moveTo>
                    <a:pt x="0" y="0"/>
                  </a:moveTo>
                  <a:lnTo>
                    <a:pt x="1270521" y="0"/>
                  </a:lnTo>
                  <a:lnTo>
                    <a:pt x="1270521" y="165681"/>
                  </a:lnTo>
                  <a:lnTo>
                    <a:pt x="0" y="165681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1270521" cy="222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Weight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019175" y="1714919"/>
            <a:ext cx="7446494" cy="372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Tumor-Immune Dynamical Model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19175" y="3069781"/>
            <a:ext cx="7446494" cy="372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Tumor-Immune Dynamical Model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19175" y="4772878"/>
            <a:ext cx="7446494" cy="372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Resistance Prevention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19175" y="5723446"/>
            <a:ext cx="7446494" cy="372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Toxicity Minimization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19175" y="7783214"/>
            <a:ext cx="7446494" cy="1934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9" lvl="1" indent="-237490" algn="l">
              <a:lnSpc>
                <a:spcPts val="3079"/>
              </a:lnSpc>
              <a:buAutoNum type="arabicPeriod"/>
            </a:pPr>
            <a:r>
              <a:rPr lang="en-US" sz="21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Balanced</a:t>
            </a: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w = [0.25, 0.25, 0.25, 0.25]</a:t>
            </a:r>
          </a:p>
          <a:p>
            <a:pPr marL="474979" lvl="1" indent="-237490" algn="l">
              <a:lnSpc>
                <a:spcPts val="3079"/>
              </a:lnSpc>
              <a:buAutoNum type="arabicPeriod"/>
            </a:pPr>
            <a:r>
              <a:rPr lang="en-US" sz="21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Efficacy-focused</a:t>
            </a: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w = [0.7, 0.1, 0.1, 0.1]</a:t>
            </a:r>
          </a:p>
          <a:p>
            <a:pPr marL="474979" lvl="1" indent="-237490" algn="l">
              <a:lnSpc>
                <a:spcPts val="3079"/>
              </a:lnSpc>
              <a:buAutoNum type="arabicPeriod"/>
            </a:pPr>
            <a:r>
              <a:rPr lang="en-US" sz="21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Immune-preserving</a:t>
            </a: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w = [0.1, 0.7, 0.1, 0.1]</a:t>
            </a:r>
          </a:p>
          <a:p>
            <a:pPr marL="474979" lvl="1" indent="-237490" algn="l">
              <a:lnSpc>
                <a:spcPts val="3079"/>
              </a:lnSpc>
              <a:buAutoNum type="arabicPeriod"/>
            </a:pPr>
            <a:r>
              <a:rPr lang="en-US" sz="21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Resistance-preserving</a:t>
            </a: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w = [0.1, 0.1, 0.7, 0.1]</a:t>
            </a:r>
          </a:p>
          <a:p>
            <a:pPr marL="474979" lvl="1" indent="-237490" algn="l">
              <a:lnSpc>
                <a:spcPts val="3079"/>
              </a:lnSpc>
              <a:buAutoNum type="arabicPeriod"/>
            </a:pPr>
            <a:r>
              <a:rPr lang="en-US" sz="21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Toxicity-minimizing</a:t>
            </a: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w = [0.1, 0.1, 0.1, 0.7]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9812806" y="2312286"/>
            <a:ext cx="7446494" cy="6697585"/>
            <a:chOff x="0" y="0"/>
            <a:chExt cx="1961217" cy="176397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961217" cy="1763973"/>
            </a:xfrm>
            <a:custGeom>
              <a:avLst/>
              <a:gdLst/>
              <a:ahLst/>
              <a:cxnLst/>
              <a:rect l="l" t="t" r="r" b="b"/>
              <a:pathLst>
                <a:path w="1961217" h="1763973">
                  <a:moveTo>
                    <a:pt x="53023" y="0"/>
                  </a:moveTo>
                  <a:lnTo>
                    <a:pt x="1908193" y="0"/>
                  </a:lnTo>
                  <a:cubicBezTo>
                    <a:pt x="1922256" y="0"/>
                    <a:pt x="1935743" y="5586"/>
                    <a:pt x="1945686" y="15530"/>
                  </a:cubicBezTo>
                  <a:cubicBezTo>
                    <a:pt x="1955630" y="25474"/>
                    <a:pt x="1961217" y="38961"/>
                    <a:pt x="1961217" y="53023"/>
                  </a:cubicBezTo>
                  <a:lnTo>
                    <a:pt x="1961217" y="1710950"/>
                  </a:lnTo>
                  <a:cubicBezTo>
                    <a:pt x="1961217" y="1725013"/>
                    <a:pt x="1955630" y="1738499"/>
                    <a:pt x="1945686" y="1748443"/>
                  </a:cubicBezTo>
                  <a:cubicBezTo>
                    <a:pt x="1935743" y="1758387"/>
                    <a:pt x="1922256" y="1763973"/>
                    <a:pt x="1908193" y="1763973"/>
                  </a:cubicBezTo>
                  <a:lnTo>
                    <a:pt x="53023" y="1763973"/>
                  </a:lnTo>
                  <a:cubicBezTo>
                    <a:pt x="38961" y="1763973"/>
                    <a:pt x="25474" y="1758387"/>
                    <a:pt x="15530" y="1748443"/>
                  </a:cubicBezTo>
                  <a:cubicBezTo>
                    <a:pt x="5586" y="1738499"/>
                    <a:pt x="0" y="1725013"/>
                    <a:pt x="0" y="1710950"/>
                  </a:cubicBezTo>
                  <a:lnTo>
                    <a:pt x="0" y="53023"/>
                  </a:lnTo>
                  <a:cubicBezTo>
                    <a:pt x="0" y="38961"/>
                    <a:pt x="5586" y="25474"/>
                    <a:pt x="15530" y="15530"/>
                  </a:cubicBezTo>
                  <a:cubicBezTo>
                    <a:pt x="25474" y="5586"/>
                    <a:pt x="38961" y="0"/>
                    <a:pt x="53023" y="0"/>
                  </a:cubicBezTo>
                  <a:close/>
                </a:path>
              </a:pathLst>
            </a:custGeom>
            <a:solidFill>
              <a:srgbClr val="CEE2F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28575"/>
              <a:ext cx="1961217" cy="17925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124048" y="2087610"/>
            <a:ext cx="4824010" cy="629069"/>
            <a:chOff x="0" y="0"/>
            <a:chExt cx="1270521" cy="16568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270521" cy="165681"/>
            </a:xfrm>
            <a:custGeom>
              <a:avLst/>
              <a:gdLst/>
              <a:ahLst/>
              <a:cxnLst/>
              <a:rect l="l" t="t" r="r" b="b"/>
              <a:pathLst>
                <a:path w="1270521" h="165681">
                  <a:moveTo>
                    <a:pt x="0" y="0"/>
                  </a:moveTo>
                  <a:lnTo>
                    <a:pt x="1270521" y="0"/>
                  </a:lnTo>
                  <a:lnTo>
                    <a:pt x="1270521" y="165681"/>
                  </a:lnTo>
                  <a:lnTo>
                    <a:pt x="0" y="165681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57150"/>
              <a:ext cx="1270521" cy="222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Rationale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9812806" y="2897654"/>
            <a:ext cx="7446494" cy="5840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9" lvl="1" indent="-237490" algn="l">
              <a:lnSpc>
                <a:spcPts val="3079"/>
              </a:lnSpc>
              <a:buAutoNum type="arabicPeriod"/>
            </a:pPr>
            <a:r>
              <a:rPr lang="en-US" sz="2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Clinical reality: </a:t>
            </a: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Four objectives reflect real competing priorities in cancer therapy (efficacy vs. safety vs. resistance)</a:t>
            </a:r>
          </a:p>
          <a:p>
            <a:pPr marL="474979" lvl="1" indent="-237490" algn="l">
              <a:lnSpc>
                <a:spcPts val="3079"/>
              </a:lnSpc>
              <a:buAutoNum type="arabicPeriod"/>
            </a:pPr>
            <a:r>
              <a:rPr lang="en-US" sz="2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Balanced optimization: </a:t>
            </a: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[0,1] normalization prevents single metric dominance in reward function</a:t>
            </a:r>
          </a:p>
          <a:p>
            <a:pPr marL="474979" lvl="1" indent="-237490" algn="l">
              <a:lnSpc>
                <a:spcPts val="3079"/>
              </a:lnSpc>
              <a:buAutoNum type="arabicPeriod"/>
            </a:pPr>
            <a:r>
              <a:rPr lang="en-US" sz="2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Pareto exploration: </a:t>
            </a: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Five weight configurations systematically explore trade-offs between conflicting goals</a:t>
            </a:r>
          </a:p>
          <a:p>
            <a:pPr marL="474979" lvl="1" indent="-237490" algn="l">
              <a:lnSpc>
                <a:spcPts val="3079"/>
              </a:lnSpc>
              <a:buAutoNum type="arabicPeriod"/>
            </a:pPr>
            <a:r>
              <a:rPr lang="en-US" sz="2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True efficacy: </a:t>
            </a: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Tumor reduction vs. no-intervention baseline ensures rewards reflect treatment</a:t>
            </a:r>
            <a:r>
              <a:rPr lang="en-US" sz="2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impact, not natural progression</a:t>
            </a:r>
          </a:p>
          <a:p>
            <a:pPr marL="474979" lvl="1" indent="-237490" algn="l">
              <a:lnSpc>
                <a:spcPts val="3079"/>
              </a:lnSpc>
              <a:buAutoNum type="arabicPeriod"/>
            </a:pPr>
            <a:r>
              <a:rPr lang="en-US" sz="2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Addresses failure modes: </a:t>
            </a: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Each objective targets specific clinical challenges (resistance, immunosuppression, toxicity discontinuation)</a:t>
            </a:r>
          </a:p>
        </p:txBody>
      </p:sp>
      <p:pic>
        <p:nvPicPr>
          <p:cNvPr id="33" name="Picture 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27712" y="1893168"/>
            <a:ext cx="5029422" cy="1233632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4434" y="3141191"/>
            <a:ext cx="8415977" cy="1815526"/>
          </a:xfrm>
          <a:prstGeom prst="rect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07057" y="4822234"/>
            <a:ext cx="6280322" cy="1268366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19766" y="5737886"/>
            <a:ext cx="6127808" cy="122940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866775"/>
            <a:ext cx="1828800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9050" y="28575"/>
            <a:ext cx="808896" cy="783348"/>
          </a:xfrm>
          <a:custGeom>
            <a:avLst/>
            <a:gdLst/>
            <a:ahLst/>
            <a:cxnLst/>
            <a:rect l="l" t="t" r="r" b="b"/>
            <a:pathLst>
              <a:path w="808896" h="783348">
                <a:moveTo>
                  <a:pt x="0" y="0"/>
                </a:moveTo>
                <a:lnTo>
                  <a:pt x="808896" y="0"/>
                </a:lnTo>
                <a:lnTo>
                  <a:pt x="808896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05611" y="28575"/>
            <a:ext cx="864418" cy="783348"/>
          </a:xfrm>
          <a:custGeom>
            <a:avLst/>
            <a:gdLst/>
            <a:ahLst/>
            <a:cxnLst/>
            <a:rect l="l" t="t" r="r" b="b"/>
            <a:pathLst>
              <a:path w="864418" h="783348">
                <a:moveTo>
                  <a:pt x="0" y="0"/>
                </a:moveTo>
                <a:lnTo>
                  <a:pt x="864418" y="0"/>
                </a:lnTo>
                <a:lnTo>
                  <a:pt x="864418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746" r="-352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922022" y="121527"/>
            <a:ext cx="1761104" cy="783348"/>
          </a:xfrm>
          <a:custGeom>
            <a:avLst/>
            <a:gdLst/>
            <a:ahLst/>
            <a:cxnLst/>
            <a:rect l="l" t="t" r="r" b="b"/>
            <a:pathLst>
              <a:path w="1761104" h="783348">
                <a:moveTo>
                  <a:pt x="0" y="0"/>
                </a:moveTo>
                <a:lnTo>
                  <a:pt x="1761104" y="0"/>
                </a:lnTo>
                <a:lnTo>
                  <a:pt x="1761104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7931560" y="9706610"/>
            <a:ext cx="212973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304674" y="1371629"/>
            <a:ext cx="9242726" cy="8658513"/>
            <a:chOff x="0" y="0"/>
            <a:chExt cx="2434298" cy="228043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4298" cy="2280432"/>
            </a:xfrm>
            <a:custGeom>
              <a:avLst/>
              <a:gdLst/>
              <a:ahLst/>
              <a:cxnLst/>
              <a:rect l="l" t="t" r="r" b="b"/>
              <a:pathLst>
                <a:path w="2434298" h="2280432">
                  <a:moveTo>
                    <a:pt x="42719" y="0"/>
                  </a:moveTo>
                  <a:lnTo>
                    <a:pt x="2391579" y="0"/>
                  </a:lnTo>
                  <a:cubicBezTo>
                    <a:pt x="2415172" y="0"/>
                    <a:pt x="2434298" y="19126"/>
                    <a:pt x="2434298" y="42719"/>
                  </a:cubicBezTo>
                  <a:lnTo>
                    <a:pt x="2434298" y="2237713"/>
                  </a:lnTo>
                  <a:cubicBezTo>
                    <a:pt x="2434298" y="2261306"/>
                    <a:pt x="2415172" y="2280432"/>
                    <a:pt x="2391579" y="2280432"/>
                  </a:cubicBezTo>
                  <a:lnTo>
                    <a:pt x="42719" y="2280432"/>
                  </a:lnTo>
                  <a:cubicBezTo>
                    <a:pt x="19126" y="2280432"/>
                    <a:pt x="0" y="2261306"/>
                    <a:pt x="0" y="2237713"/>
                  </a:cubicBezTo>
                  <a:lnTo>
                    <a:pt x="0" y="42719"/>
                  </a:lnTo>
                  <a:cubicBezTo>
                    <a:pt x="0" y="19126"/>
                    <a:pt x="19126" y="0"/>
                    <a:pt x="42719" y="0"/>
                  </a:cubicBezTo>
                  <a:close/>
                </a:path>
              </a:pathLst>
            </a:custGeom>
            <a:solidFill>
              <a:srgbClr val="CEE2F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2434298" cy="23090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0016" y="1028700"/>
            <a:ext cx="7989135" cy="629069"/>
            <a:chOff x="0" y="0"/>
            <a:chExt cx="2104134" cy="16568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04134" cy="165681"/>
            </a:xfrm>
            <a:custGeom>
              <a:avLst/>
              <a:gdLst/>
              <a:ahLst/>
              <a:cxnLst/>
              <a:rect l="l" t="t" r="r" b="b"/>
              <a:pathLst>
                <a:path w="2104134" h="165681">
                  <a:moveTo>
                    <a:pt x="0" y="0"/>
                  </a:moveTo>
                  <a:lnTo>
                    <a:pt x="2104134" y="0"/>
                  </a:lnTo>
                  <a:lnTo>
                    <a:pt x="2104134" y="165681"/>
                  </a:lnTo>
                  <a:lnTo>
                    <a:pt x="0" y="165681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2104134" cy="222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Multi-objective Proximal Policy Optimization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108578" y="-66675"/>
            <a:ext cx="13179422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699"/>
              </a:lnSpc>
            </a:pPr>
            <a:r>
              <a:rPr lang="en-US" sz="54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RL Methodology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04674" y="1985694"/>
            <a:ext cx="9200160" cy="3632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 multi-objective reinforcement learning approach was implemented based on Proximal Policy Optimization (PPO)</a:t>
            </a:r>
          </a:p>
          <a:p>
            <a:pPr algn="l">
              <a:lnSpc>
                <a:spcPts val="3600"/>
              </a:lnSpc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The algorithm maintained 2 neural networks:</a:t>
            </a:r>
          </a:p>
          <a:p>
            <a:pPr marL="518160" lvl="1" indent="-259080" algn="l">
              <a:lnSpc>
                <a:spcPts val="3600"/>
              </a:lnSpc>
              <a:buAutoNum type="arabicPeriod"/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Policy network πθ(a|s): Outputs action probabilities given the current state</a:t>
            </a:r>
          </a:p>
          <a:p>
            <a:pPr marL="518160" lvl="1" indent="-259080" algn="l">
              <a:lnSpc>
                <a:spcPts val="3600"/>
              </a:lnSpc>
              <a:buAutoNum type="arabicPeriod"/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Value network Vϕ(s): Estimates the expected vector of rewards for each state</a:t>
            </a:r>
          </a:p>
          <a:p>
            <a:pPr algn="l">
              <a:lnSpc>
                <a:spcPts val="3600"/>
              </a:lnSpc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The PPO objective function for policy optimization is:</a:t>
            </a:r>
          </a:p>
        </p:txBody>
      </p:sp>
      <p:sp>
        <p:nvSpPr>
          <p:cNvPr id="15" name="Freeform 15"/>
          <p:cNvSpPr/>
          <p:nvPr/>
        </p:nvSpPr>
        <p:spPr>
          <a:xfrm>
            <a:off x="3711701" y="28575"/>
            <a:ext cx="1342883" cy="783348"/>
          </a:xfrm>
          <a:custGeom>
            <a:avLst/>
            <a:gdLst/>
            <a:ahLst/>
            <a:cxnLst/>
            <a:rect l="l" t="t" r="r" b="b"/>
            <a:pathLst>
              <a:path w="1342883" h="783348">
                <a:moveTo>
                  <a:pt x="0" y="0"/>
                </a:moveTo>
                <a:lnTo>
                  <a:pt x="1342883" y="0"/>
                </a:lnTo>
                <a:lnTo>
                  <a:pt x="1342883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10276255" y="2653991"/>
            <a:ext cx="7446494" cy="6153753"/>
            <a:chOff x="0" y="0"/>
            <a:chExt cx="1961217" cy="162074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961217" cy="1620742"/>
            </a:xfrm>
            <a:custGeom>
              <a:avLst/>
              <a:gdLst/>
              <a:ahLst/>
              <a:cxnLst/>
              <a:rect l="l" t="t" r="r" b="b"/>
              <a:pathLst>
                <a:path w="1961217" h="1620742">
                  <a:moveTo>
                    <a:pt x="53023" y="0"/>
                  </a:moveTo>
                  <a:lnTo>
                    <a:pt x="1908193" y="0"/>
                  </a:lnTo>
                  <a:cubicBezTo>
                    <a:pt x="1922256" y="0"/>
                    <a:pt x="1935743" y="5586"/>
                    <a:pt x="1945686" y="15530"/>
                  </a:cubicBezTo>
                  <a:cubicBezTo>
                    <a:pt x="1955630" y="25474"/>
                    <a:pt x="1961217" y="38961"/>
                    <a:pt x="1961217" y="53023"/>
                  </a:cubicBezTo>
                  <a:lnTo>
                    <a:pt x="1961217" y="1567718"/>
                  </a:lnTo>
                  <a:cubicBezTo>
                    <a:pt x="1961217" y="1581781"/>
                    <a:pt x="1955630" y="1595268"/>
                    <a:pt x="1945686" y="1605211"/>
                  </a:cubicBezTo>
                  <a:cubicBezTo>
                    <a:pt x="1935743" y="1615155"/>
                    <a:pt x="1922256" y="1620742"/>
                    <a:pt x="1908193" y="1620742"/>
                  </a:cubicBezTo>
                  <a:lnTo>
                    <a:pt x="53023" y="1620742"/>
                  </a:lnTo>
                  <a:cubicBezTo>
                    <a:pt x="38961" y="1620742"/>
                    <a:pt x="25474" y="1615155"/>
                    <a:pt x="15530" y="1605211"/>
                  </a:cubicBezTo>
                  <a:cubicBezTo>
                    <a:pt x="5586" y="1595268"/>
                    <a:pt x="0" y="1581781"/>
                    <a:pt x="0" y="1567718"/>
                  </a:cubicBezTo>
                  <a:lnTo>
                    <a:pt x="0" y="53023"/>
                  </a:lnTo>
                  <a:cubicBezTo>
                    <a:pt x="0" y="38961"/>
                    <a:pt x="5586" y="25474"/>
                    <a:pt x="15530" y="15530"/>
                  </a:cubicBezTo>
                  <a:cubicBezTo>
                    <a:pt x="25474" y="5586"/>
                    <a:pt x="38961" y="0"/>
                    <a:pt x="53023" y="0"/>
                  </a:cubicBezTo>
                  <a:close/>
                </a:path>
              </a:pathLst>
            </a:custGeom>
            <a:solidFill>
              <a:srgbClr val="CEE2F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1961217" cy="1649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587498" y="2429315"/>
            <a:ext cx="4824010" cy="629069"/>
            <a:chOff x="0" y="0"/>
            <a:chExt cx="1270521" cy="16568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70521" cy="165681"/>
            </a:xfrm>
            <a:custGeom>
              <a:avLst/>
              <a:gdLst/>
              <a:ahLst/>
              <a:cxnLst/>
              <a:rect l="l" t="t" r="r" b="b"/>
              <a:pathLst>
                <a:path w="1270521" h="165681">
                  <a:moveTo>
                    <a:pt x="0" y="0"/>
                  </a:moveTo>
                  <a:lnTo>
                    <a:pt x="1270521" y="0"/>
                  </a:lnTo>
                  <a:lnTo>
                    <a:pt x="1270521" y="165681"/>
                  </a:lnTo>
                  <a:lnTo>
                    <a:pt x="0" y="165681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270521" cy="222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RL Training Parameters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0276255" y="3239359"/>
            <a:ext cx="7446494" cy="5448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Environment: </a:t>
            </a: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100-day episodes using integrated mechanistic model as simulation environment</a:t>
            </a:r>
          </a:p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State space: </a:t>
            </a: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32-dimensional vector </a:t>
            </a:r>
          </a:p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Action space: </a:t>
            </a: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Discrete multi-dimensional choice of 3 intervention types (JAKi, STAT3i, IL-6 antibody) combined with 5 dose levels (0-100% MTD)</a:t>
            </a:r>
          </a:p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Training scale: </a:t>
            </a: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1,000,000 total environment steps </a:t>
            </a:r>
          </a:p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Algorithm parameters: </a:t>
            </a: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PPO with discount factor γ=0.99, learning rate 3×10⁻⁴</a:t>
            </a:r>
          </a:p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Multi-objective approach: </a:t>
            </a: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 distinct agents trained with different reward weight configurations to explore Pareto front</a:t>
            </a:r>
          </a:p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Episode structure: </a:t>
            </a: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Daily action selection over 100-day treatment periods</a:t>
            </a: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64549" y="5197524"/>
            <a:ext cx="9738360" cy="2216250"/>
          </a:xfrm>
          <a:prstGeom prst="rect">
            <a:avLst/>
          </a:prstGeom>
        </p:spPr>
      </p:pic>
      <p:sp>
        <p:nvSpPr>
          <p:cNvPr id="24" name="TextBox 24"/>
          <p:cNvSpPr txBox="1"/>
          <p:nvPr/>
        </p:nvSpPr>
        <p:spPr>
          <a:xfrm>
            <a:off x="325956" y="6397307"/>
            <a:ext cx="9200160" cy="3175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endParaRPr/>
          </a:p>
          <a:p>
            <a:pPr algn="l">
              <a:lnSpc>
                <a:spcPts val="3600"/>
              </a:lnSpc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Where:</a:t>
            </a:r>
          </a:p>
          <a:p>
            <a:pPr algn="l">
              <a:lnSpc>
                <a:spcPts val="3600"/>
              </a:lnSpc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                             is the probability ratio between the new and old policy</a:t>
            </a:r>
          </a:p>
          <a:p>
            <a:pPr algn="l">
              <a:lnSpc>
                <a:spcPts val="3600"/>
              </a:lnSpc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       is the advantage estimate, computed for each objective dimension</a:t>
            </a:r>
          </a:p>
          <a:p>
            <a:pPr algn="l">
              <a:lnSpc>
                <a:spcPts val="3600"/>
              </a:lnSpc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       is the clipping parameter (typically 0.1 or 0.2)</a:t>
            </a:r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0137" y="7135994"/>
            <a:ext cx="2242123" cy="925440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3938" y="8268237"/>
            <a:ext cx="346122" cy="385373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2483" y="9332112"/>
            <a:ext cx="149033" cy="15941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866775"/>
            <a:ext cx="1828800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9050" y="28575"/>
            <a:ext cx="808896" cy="783348"/>
          </a:xfrm>
          <a:custGeom>
            <a:avLst/>
            <a:gdLst/>
            <a:ahLst/>
            <a:cxnLst/>
            <a:rect l="l" t="t" r="r" b="b"/>
            <a:pathLst>
              <a:path w="808896" h="783348">
                <a:moveTo>
                  <a:pt x="0" y="0"/>
                </a:moveTo>
                <a:lnTo>
                  <a:pt x="808896" y="0"/>
                </a:lnTo>
                <a:lnTo>
                  <a:pt x="808896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7907619" y="9706610"/>
            <a:ext cx="260855" cy="580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08578" y="-66675"/>
            <a:ext cx="13179422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699"/>
              </a:lnSpc>
            </a:pPr>
            <a:r>
              <a:rPr lang="en-US" sz="54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Sensitivity Analysis</a:t>
            </a:r>
          </a:p>
        </p:txBody>
      </p:sp>
      <p:sp>
        <p:nvSpPr>
          <p:cNvPr id="6" name="Freeform 6"/>
          <p:cNvSpPr/>
          <p:nvPr/>
        </p:nvSpPr>
        <p:spPr>
          <a:xfrm>
            <a:off x="905611" y="28575"/>
            <a:ext cx="864418" cy="783348"/>
          </a:xfrm>
          <a:custGeom>
            <a:avLst/>
            <a:gdLst/>
            <a:ahLst/>
            <a:cxnLst/>
            <a:rect l="l" t="t" r="r" b="b"/>
            <a:pathLst>
              <a:path w="864418" h="783348">
                <a:moveTo>
                  <a:pt x="0" y="0"/>
                </a:moveTo>
                <a:lnTo>
                  <a:pt x="864418" y="0"/>
                </a:lnTo>
                <a:lnTo>
                  <a:pt x="864418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746" r="-352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922022" y="121527"/>
            <a:ext cx="1761104" cy="783348"/>
          </a:xfrm>
          <a:custGeom>
            <a:avLst/>
            <a:gdLst/>
            <a:ahLst/>
            <a:cxnLst/>
            <a:rect l="l" t="t" r="r" b="b"/>
            <a:pathLst>
              <a:path w="1761104" h="783348">
                <a:moveTo>
                  <a:pt x="0" y="0"/>
                </a:moveTo>
                <a:lnTo>
                  <a:pt x="1761104" y="0"/>
                </a:lnTo>
                <a:lnTo>
                  <a:pt x="1761104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711701" y="28575"/>
            <a:ext cx="1342883" cy="783348"/>
          </a:xfrm>
          <a:custGeom>
            <a:avLst/>
            <a:gdLst/>
            <a:ahLst/>
            <a:cxnLst/>
            <a:rect l="l" t="t" r="r" b="b"/>
            <a:pathLst>
              <a:path w="1342883" h="783348">
                <a:moveTo>
                  <a:pt x="0" y="0"/>
                </a:moveTo>
                <a:lnTo>
                  <a:pt x="1342883" y="0"/>
                </a:lnTo>
                <a:lnTo>
                  <a:pt x="1342883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564351" y="1582415"/>
            <a:ext cx="8113384" cy="3829388"/>
            <a:chOff x="0" y="0"/>
            <a:chExt cx="2369966" cy="111858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369966" cy="1118586"/>
            </a:xfrm>
            <a:custGeom>
              <a:avLst/>
              <a:gdLst/>
              <a:ahLst/>
              <a:cxnLst/>
              <a:rect l="l" t="t" r="r" b="b"/>
              <a:pathLst>
                <a:path w="2369966" h="1118586">
                  <a:moveTo>
                    <a:pt x="48665" y="0"/>
                  </a:moveTo>
                  <a:lnTo>
                    <a:pt x="2321301" y="0"/>
                  </a:lnTo>
                  <a:cubicBezTo>
                    <a:pt x="2348178" y="0"/>
                    <a:pt x="2369966" y="21788"/>
                    <a:pt x="2369966" y="48665"/>
                  </a:cubicBezTo>
                  <a:lnTo>
                    <a:pt x="2369966" y="1069921"/>
                  </a:lnTo>
                  <a:cubicBezTo>
                    <a:pt x="2369966" y="1082828"/>
                    <a:pt x="2364839" y="1095206"/>
                    <a:pt x="2355713" y="1104333"/>
                  </a:cubicBezTo>
                  <a:cubicBezTo>
                    <a:pt x="2346586" y="1113459"/>
                    <a:pt x="2334208" y="1118586"/>
                    <a:pt x="2321301" y="1118586"/>
                  </a:cubicBezTo>
                  <a:lnTo>
                    <a:pt x="48665" y="1118586"/>
                  </a:lnTo>
                  <a:cubicBezTo>
                    <a:pt x="21788" y="1118586"/>
                    <a:pt x="0" y="1096798"/>
                    <a:pt x="0" y="1069921"/>
                  </a:cubicBezTo>
                  <a:lnTo>
                    <a:pt x="0" y="48665"/>
                  </a:lnTo>
                  <a:cubicBezTo>
                    <a:pt x="0" y="21788"/>
                    <a:pt x="21788" y="0"/>
                    <a:pt x="48665" y="0"/>
                  </a:cubicBezTo>
                  <a:close/>
                </a:path>
              </a:pathLst>
            </a:custGeom>
            <a:solidFill>
              <a:srgbClr val="CEE2F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2369966" cy="11471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36325" y="1267441"/>
            <a:ext cx="6165258" cy="629948"/>
            <a:chOff x="0" y="0"/>
            <a:chExt cx="1800907" cy="18401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00908" cy="184011"/>
            </a:xfrm>
            <a:custGeom>
              <a:avLst/>
              <a:gdLst/>
              <a:ahLst/>
              <a:cxnLst/>
              <a:rect l="l" t="t" r="r" b="b"/>
              <a:pathLst>
                <a:path w="1800908" h="184011">
                  <a:moveTo>
                    <a:pt x="0" y="0"/>
                  </a:moveTo>
                  <a:lnTo>
                    <a:pt x="1800908" y="0"/>
                  </a:lnTo>
                  <a:lnTo>
                    <a:pt x="1800908" y="184011"/>
                  </a:lnTo>
                  <a:lnTo>
                    <a:pt x="0" y="184011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1800907" cy="2411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One-At-a-Time (OAT) Analysis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595747" y="1550628"/>
            <a:ext cx="8146952" cy="3861174"/>
            <a:chOff x="0" y="0"/>
            <a:chExt cx="2379772" cy="112787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379772" cy="1127871"/>
            </a:xfrm>
            <a:custGeom>
              <a:avLst/>
              <a:gdLst/>
              <a:ahLst/>
              <a:cxnLst/>
              <a:rect l="l" t="t" r="r" b="b"/>
              <a:pathLst>
                <a:path w="2379772" h="1127871">
                  <a:moveTo>
                    <a:pt x="48464" y="0"/>
                  </a:moveTo>
                  <a:lnTo>
                    <a:pt x="2331307" y="0"/>
                  </a:lnTo>
                  <a:cubicBezTo>
                    <a:pt x="2344161" y="0"/>
                    <a:pt x="2356488" y="5106"/>
                    <a:pt x="2365577" y="14195"/>
                  </a:cubicBezTo>
                  <a:cubicBezTo>
                    <a:pt x="2374666" y="23284"/>
                    <a:pt x="2379772" y="35611"/>
                    <a:pt x="2379772" y="48464"/>
                  </a:cubicBezTo>
                  <a:lnTo>
                    <a:pt x="2379772" y="1079407"/>
                  </a:lnTo>
                  <a:cubicBezTo>
                    <a:pt x="2379772" y="1092260"/>
                    <a:pt x="2374666" y="1104588"/>
                    <a:pt x="2365577" y="1113676"/>
                  </a:cubicBezTo>
                  <a:cubicBezTo>
                    <a:pt x="2356488" y="1122765"/>
                    <a:pt x="2344161" y="1127871"/>
                    <a:pt x="2331307" y="1127871"/>
                  </a:cubicBezTo>
                  <a:lnTo>
                    <a:pt x="48464" y="1127871"/>
                  </a:lnTo>
                  <a:cubicBezTo>
                    <a:pt x="35611" y="1127871"/>
                    <a:pt x="23284" y="1122765"/>
                    <a:pt x="14195" y="1113676"/>
                  </a:cubicBezTo>
                  <a:cubicBezTo>
                    <a:pt x="5106" y="1104588"/>
                    <a:pt x="0" y="1092260"/>
                    <a:pt x="0" y="1079407"/>
                  </a:cubicBezTo>
                  <a:lnTo>
                    <a:pt x="0" y="48464"/>
                  </a:lnTo>
                  <a:cubicBezTo>
                    <a:pt x="0" y="35611"/>
                    <a:pt x="5106" y="23284"/>
                    <a:pt x="14195" y="14195"/>
                  </a:cubicBezTo>
                  <a:cubicBezTo>
                    <a:pt x="23284" y="5106"/>
                    <a:pt x="35611" y="0"/>
                    <a:pt x="48464" y="0"/>
                  </a:cubicBezTo>
                  <a:close/>
                </a:path>
              </a:pathLst>
            </a:custGeom>
            <a:solidFill>
              <a:srgbClr val="CEE2F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2379772" cy="1156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630679" y="1235654"/>
            <a:ext cx="6165258" cy="629948"/>
            <a:chOff x="0" y="0"/>
            <a:chExt cx="1800907" cy="18401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00908" cy="184011"/>
            </a:xfrm>
            <a:custGeom>
              <a:avLst/>
              <a:gdLst/>
              <a:ahLst/>
              <a:cxnLst/>
              <a:rect l="l" t="t" r="r" b="b"/>
              <a:pathLst>
                <a:path w="1800908" h="184011">
                  <a:moveTo>
                    <a:pt x="0" y="0"/>
                  </a:moveTo>
                  <a:lnTo>
                    <a:pt x="1800908" y="0"/>
                  </a:lnTo>
                  <a:lnTo>
                    <a:pt x="1800908" y="184011"/>
                  </a:lnTo>
                  <a:lnTo>
                    <a:pt x="0" y="184011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1800907" cy="2411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PRCC Analysis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64351" y="6086131"/>
            <a:ext cx="8113384" cy="3861174"/>
            <a:chOff x="0" y="0"/>
            <a:chExt cx="2369966" cy="112787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369966" cy="1127871"/>
            </a:xfrm>
            <a:custGeom>
              <a:avLst/>
              <a:gdLst/>
              <a:ahLst/>
              <a:cxnLst/>
              <a:rect l="l" t="t" r="r" b="b"/>
              <a:pathLst>
                <a:path w="2369966" h="1127871">
                  <a:moveTo>
                    <a:pt x="48665" y="0"/>
                  </a:moveTo>
                  <a:lnTo>
                    <a:pt x="2321301" y="0"/>
                  </a:lnTo>
                  <a:cubicBezTo>
                    <a:pt x="2348178" y="0"/>
                    <a:pt x="2369966" y="21788"/>
                    <a:pt x="2369966" y="48665"/>
                  </a:cubicBezTo>
                  <a:lnTo>
                    <a:pt x="2369966" y="1079206"/>
                  </a:lnTo>
                  <a:cubicBezTo>
                    <a:pt x="2369966" y="1092113"/>
                    <a:pt x="2364839" y="1104491"/>
                    <a:pt x="2355713" y="1113618"/>
                  </a:cubicBezTo>
                  <a:cubicBezTo>
                    <a:pt x="2346586" y="1122744"/>
                    <a:pt x="2334208" y="1127871"/>
                    <a:pt x="2321301" y="1127871"/>
                  </a:cubicBezTo>
                  <a:lnTo>
                    <a:pt x="48665" y="1127871"/>
                  </a:lnTo>
                  <a:cubicBezTo>
                    <a:pt x="21788" y="1127871"/>
                    <a:pt x="0" y="1106083"/>
                    <a:pt x="0" y="1079206"/>
                  </a:cubicBezTo>
                  <a:lnTo>
                    <a:pt x="0" y="48665"/>
                  </a:lnTo>
                  <a:cubicBezTo>
                    <a:pt x="0" y="21788"/>
                    <a:pt x="21788" y="0"/>
                    <a:pt x="48665" y="0"/>
                  </a:cubicBezTo>
                  <a:close/>
                </a:path>
              </a:pathLst>
            </a:custGeom>
            <a:solidFill>
              <a:srgbClr val="CEE2F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2369966" cy="1156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479759" y="5771157"/>
            <a:ext cx="6165258" cy="629948"/>
            <a:chOff x="0" y="0"/>
            <a:chExt cx="1800907" cy="18401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00908" cy="184011"/>
            </a:xfrm>
            <a:custGeom>
              <a:avLst/>
              <a:gdLst/>
              <a:ahLst/>
              <a:cxnLst/>
              <a:rect l="l" t="t" r="r" b="b"/>
              <a:pathLst>
                <a:path w="1800908" h="184011">
                  <a:moveTo>
                    <a:pt x="0" y="0"/>
                  </a:moveTo>
                  <a:lnTo>
                    <a:pt x="1800908" y="0"/>
                  </a:lnTo>
                  <a:lnTo>
                    <a:pt x="1800908" y="184011"/>
                  </a:lnTo>
                  <a:lnTo>
                    <a:pt x="0" y="184011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57150"/>
              <a:ext cx="1800907" cy="2411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Sobol Analysis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595747" y="6086131"/>
            <a:ext cx="8146952" cy="3861174"/>
            <a:chOff x="0" y="0"/>
            <a:chExt cx="2379772" cy="112787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379772" cy="1127871"/>
            </a:xfrm>
            <a:custGeom>
              <a:avLst/>
              <a:gdLst/>
              <a:ahLst/>
              <a:cxnLst/>
              <a:rect l="l" t="t" r="r" b="b"/>
              <a:pathLst>
                <a:path w="2379772" h="1127871">
                  <a:moveTo>
                    <a:pt x="48464" y="0"/>
                  </a:moveTo>
                  <a:lnTo>
                    <a:pt x="2331307" y="0"/>
                  </a:lnTo>
                  <a:cubicBezTo>
                    <a:pt x="2344161" y="0"/>
                    <a:pt x="2356488" y="5106"/>
                    <a:pt x="2365577" y="14195"/>
                  </a:cubicBezTo>
                  <a:cubicBezTo>
                    <a:pt x="2374666" y="23284"/>
                    <a:pt x="2379772" y="35611"/>
                    <a:pt x="2379772" y="48464"/>
                  </a:cubicBezTo>
                  <a:lnTo>
                    <a:pt x="2379772" y="1079407"/>
                  </a:lnTo>
                  <a:cubicBezTo>
                    <a:pt x="2379772" y="1092260"/>
                    <a:pt x="2374666" y="1104588"/>
                    <a:pt x="2365577" y="1113676"/>
                  </a:cubicBezTo>
                  <a:cubicBezTo>
                    <a:pt x="2356488" y="1122765"/>
                    <a:pt x="2344161" y="1127871"/>
                    <a:pt x="2331307" y="1127871"/>
                  </a:cubicBezTo>
                  <a:lnTo>
                    <a:pt x="48464" y="1127871"/>
                  </a:lnTo>
                  <a:cubicBezTo>
                    <a:pt x="35611" y="1127871"/>
                    <a:pt x="23284" y="1122765"/>
                    <a:pt x="14195" y="1113676"/>
                  </a:cubicBezTo>
                  <a:cubicBezTo>
                    <a:pt x="5106" y="1104588"/>
                    <a:pt x="0" y="1092260"/>
                    <a:pt x="0" y="1079407"/>
                  </a:cubicBezTo>
                  <a:lnTo>
                    <a:pt x="0" y="48464"/>
                  </a:lnTo>
                  <a:cubicBezTo>
                    <a:pt x="0" y="35611"/>
                    <a:pt x="5106" y="23284"/>
                    <a:pt x="14195" y="14195"/>
                  </a:cubicBezTo>
                  <a:cubicBezTo>
                    <a:pt x="23284" y="5106"/>
                    <a:pt x="35611" y="0"/>
                    <a:pt x="48464" y="0"/>
                  </a:cubicBezTo>
                  <a:close/>
                </a:path>
              </a:pathLst>
            </a:custGeom>
            <a:solidFill>
              <a:srgbClr val="CEE2F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28575"/>
              <a:ext cx="2379772" cy="1156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630679" y="5771157"/>
            <a:ext cx="6165258" cy="629948"/>
            <a:chOff x="0" y="0"/>
            <a:chExt cx="1800907" cy="18401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00908" cy="184011"/>
            </a:xfrm>
            <a:custGeom>
              <a:avLst/>
              <a:gdLst/>
              <a:ahLst/>
              <a:cxnLst/>
              <a:rect l="l" t="t" r="r" b="b"/>
              <a:pathLst>
                <a:path w="1800908" h="184011">
                  <a:moveTo>
                    <a:pt x="0" y="0"/>
                  </a:moveTo>
                  <a:lnTo>
                    <a:pt x="1800908" y="0"/>
                  </a:lnTo>
                  <a:lnTo>
                    <a:pt x="1800908" y="184011"/>
                  </a:lnTo>
                  <a:lnTo>
                    <a:pt x="0" y="184011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57150"/>
              <a:ext cx="1800907" cy="2411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Why Sensitivities?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676265" y="2012505"/>
            <a:ext cx="7889555" cy="2880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3"/>
              </a:lnSpc>
            </a:pPr>
            <a:r>
              <a:rPr lang="en-US" sz="190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 each parameter θ, we defined a range of variation:</a:t>
            </a:r>
          </a:p>
          <a:p>
            <a:pPr marL="410716" lvl="1" indent="-205358" algn="l">
              <a:lnSpc>
                <a:spcPts val="2853"/>
              </a:lnSpc>
              <a:buFont typeface="Arial"/>
              <a:buChar char="•"/>
            </a:pPr>
            <a:r>
              <a:rPr lang="en-US" sz="190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Core pathway parameters:</a:t>
            </a:r>
            <a:r>
              <a:rPr lang="en-US" sz="190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Varied by ±10%, ±20%, and ±50%</a:t>
            </a:r>
          </a:p>
          <a:p>
            <a:pPr marL="410716" lvl="1" indent="-205358" algn="l">
              <a:lnSpc>
                <a:spcPts val="2853"/>
              </a:lnSpc>
              <a:buFont typeface="Arial"/>
              <a:buChar char="•"/>
            </a:pPr>
            <a:r>
              <a:rPr lang="en-US" sz="190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Pharmacokinetic parameters: </a:t>
            </a:r>
            <a:r>
              <a:rPr lang="en-US" sz="190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Varied by ±10%, ±20%, and ±50%</a:t>
            </a:r>
          </a:p>
          <a:p>
            <a:pPr marL="410716" lvl="1" indent="-205358" algn="l">
              <a:lnSpc>
                <a:spcPts val="2853"/>
              </a:lnSpc>
              <a:buFont typeface="Arial"/>
              <a:buChar char="•"/>
            </a:pPr>
            <a:r>
              <a:rPr lang="en-US" sz="190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Pharmacodynamic parameters:</a:t>
            </a:r>
            <a:r>
              <a:rPr lang="en-US" sz="190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Varied by ±10%, ±25%, and ±75%</a:t>
            </a:r>
          </a:p>
          <a:p>
            <a:pPr marL="410716" lvl="1" indent="-205358" algn="l">
              <a:lnSpc>
                <a:spcPts val="2853"/>
              </a:lnSpc>
              <a:buFont typeface="Arial"/>
              <a:buChar char="•"/>
            </a:pPr>
            <a:r>
              <a:rPr lang="en-US" sz="190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Toxicity parameters:</a:t>
            </a:r>
            <a:r>
              <a:rPr lang="en-US" sz="190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Varied by ±10%, ±30%, and ±60%</a:t>
            </a:r>
          </a:p>
          <a:p>
            <a:pPr algn="l">
              <a:lnSpc>
                <a:spcPts val="2853"/>
              </a:lnSpc>
            </a:pPr>
            <a:r>
              <a:rPr lang="en-US" sz="190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Each parameter was varied independently while all others were kept at their baseline values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708125" y="1808452"/>
            <a:ext cx="7922197" cy="3604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716" lvl="1" indent="-205358" algn="l">
              <a:lnSpc>
                <a:spcPts val="2853"/>
              </a:lnSpc>
              <a:buFont typeface="Arial"/>
              <a:buChar char="•"/>
            </a:pPr>
            <a:r>
              <a:rPr lang="en-US" sz="190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Generated 1000 param sets using Latin Hypercube Sampling</a:t>
            </a:r>
          </a:p>
          <a:p>
            <a:pPr marL="410716" lvl="1" indent="-205358" algn="l">
              <a:lnSpc>
                <a:spcPts val="2853"/>
              </a:lnSpc>
              <a:buFont typeface="Arial"/>
              <a:buChar char="•"/>
            </a:pPr>
            <a:r>
              <a:rPr lang="en-US" sz="190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From the LHS results, we calculated PRCC values to quantify the strength and direction of monotonic relationships while controlling for the effects of other parameters. The calculation involved:</a:t>
            </a:r>
          </a:p>
          <a:p>
            <a:pPr marL="821433" lvl="2" indent="-273811" algn="l">
              <a:lnSpc>
                <a:spcPts val="2853"/>
              </a:lnSpc>
              <a:buFont typeface="Arial"/>
              <a:buChar char="⚬"/>
            </a:pPr>
            <a:r>
              <a:rPr lang="en-US" sz="190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Ranking the parameter values and outcome metrics</a:t>
            </a:r>
          </a:p>
          <a:p>
            <a:pPr marL="821433" lvl="2" indent="-273811" algn="l">
              <a:lnSpc>
                <a:spcPts val="2853"/>
              </a:lnSpc>
              <a:buFont typeface="Arial"/>
              <a:buChar char="⚬"/>
            </a:pPr>
            <a:r>
              <a:rPr lang="en-US" sz="190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Computing the correlation matrices between parameters and outcomes</a:t>
            </a:r>
          </a:p>
          <a:p>
            <a:pPr marL="821433" lvl="2" indent="-273811" algn="l">
              <a:lnSpc>
                <a:spcPts val="2853"/>
              </a:lnSpc>
              <a:buFont typeface="Arial"/>
              <a:buChar char="⚬"/>
            </a:pPr>
            <a:r>
              <a:rPr lang="en-US" sz="190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Calculating partial correlation coefficients using these rank correlation matrices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17610" y="7020230"/>
            <a:ext cx="7889555" cy="1794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3"/>
              </a:lnSpc>
            </a:pPr>
            <a:r>
              <a:rPr lang="en-US" sz="190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 computed first-order (S1) and total (ST) Sobol indices using the SALib Python package. We generated 10,000 parameter samples using Saltelli's sampling scheme and simulated the model for each parameter set. </a:t>
            </a:r>
          </a:p>
          <a:p>
            <a:pPr algn="l">
              <a:lnSpc>
                <a:spcPts val="2853"/>
              </a:lnSpc>
            </a:pPr>
            <a:r>
              <a:rPr lang="en-US" sz="190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The indices were calculated for each of the four objective metrics.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708125" y="6524930"/>
            <a:ext cx="7922197" cy="3242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716" lvl="1" indent="-205358" algn="l">
              <a:lnSpc>
                <a:spcPts val="2853"/>
              </a:lnSpc>
              <a:buFont typeface="Arial"/>
              <a:buChar char="•"/>
            </a:pPr>
            <a:r>
              <a:rPr lang="en-US" sz="190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Model confidence:</a:t>
            </a:r>
            <a:r>
              <a:rPr lang="en-US" sz="190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Validates which of parameters actually drive outcomes</a:t>
            </a:r>
          </a:p>
          <a:p>
            <a:pPr marL="410716" lvl="1" indent="-205358" algn="l">
              <a:lnSpc>
                <a:spcPts val="2853"/>
              </a:lnSpc>
              <a:buFont typeface="Arial"/>
              <a:buChar char="•"/>
            </a:pPr>
            <a:r>
              <a:rPr lang="en-US" sz="190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Robustness: </a:t>
            </a:r>
            <a:r>
              <a:rPr lang="en-US" sz="190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Ensures RL strategies aren't artifacts of specific parameter choices</a:t>
            </a:r>
          </a:p>
          <a:p>
            <a:pPr marL="410716" lvl="1" indent="-205358" algn="l">
              <a:lnSpc>
                <a:spcPts val="2853"/>
              </a:lnSpc>
              <a:buFont typeface="Arial"/>
              <a:buChar char="•"/>
            </a:pPr>
            <a:r>
              <a:rPr lang="en-US" sz="190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Biomarkers</a:t>
            </a:r>
            <a:r>
              <a:rPr lang="en-US" sz="190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Identifies parameters for patient stratification</a:t>
            </a:r>
          </a:p>
          <a:p>
            <a:pPr marL="410716" lvl="1" indent="-205358" algn="l">
              <a:lnSpc>
                <a:spcPts val="2853"/>
              </a:lnSpc>
              <a:buFont typeface="Arial"/>
              <a:buChar char="•"/>
            </a:pPr>
            <a:r>
              <a:rPr lang="en-US" sz="190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Priorities:</a:t>
            </a:r>
            <a:r>
              <a:rPr lang="en-US" sz="190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Guides which parameters need experimental validation</a:t>
            </a:r>
          </a:p>
          <a:p>
            <a:pPr marL="410716" lvl="1" indent="-205358" algn="l">
              <a:lnSpc>
                <a:spcPts val="2853"/>
              </a:lnSpc>
              <a:buFont typeface="Arial"/>
              <a:buChar char="•"/>
            </a:pPr>
            <a:r>
              <a:rPr lang="en-US" sz="190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Future RL reward design: </a:t>
            </a:r>
            <a:r>
              <a:rPr lang="en-US" sz="190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Informs parameter-aware reward design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866775"/>
            <a:ext cx="1828800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9050" y="28575"/>
            <a:ext cx="808896" cy="783348"/>
          </a:xfrm>
          <a:custGeom>
            <a:avLst/>
            <a:gdLst/>
            <a:ahLst/>
            <a:cxnLst/>
            <a:rect l="l" t="t" r="r" b="b"/>
            <a:pathLst>
              <a:path w="808896" h="783348">
                <a:moveTo>
                  <a:pt x="0" y="0"/>
                </a:moveTo>
                <a:lnTo>
                  <a:pt x="808896" y="0"/>
                </a:lnTo>
                <a:lnTo>
                  <a:pt x="808896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6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05611" y="28575"/>
            <a:ext cx="864418" cy="783348"/>
          </a:xfrm>
          <a:custGeom>
            <a:avLst/>
            <a:gdLst/>
            <a:ahLst/>
            <a:cxnLst/>
            <a:rect l="l" t="t" r="r" b="b"/>
            <a:pathLst>
              <a:path w="864418" h="783348">
                <a:moveTo>
                  <a:pt x="0" y="0"/>
                </a:moveTo>
                <a:lnTo>
                  <a:pt x="864418" y="0"/>
                </a:lnTo>
                <a:lnTo>
                  <a:pt x="864418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7746" r="-352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7899298" y="9706610"/>
            <a:ext cx="277497" cy="580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9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9050" y="4072174"/>
            <a:ext cx="18268950" cy="1257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</a:pPr>
            <a:r>
              <a:rPr lang="en-US" sz="6999" b="1" dirty="0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Reinforcement Learning Outcomes</a:t>
            </a:r>
          </a:p>
        </p:txBody>
      </p:sp>
      <p:sp>
        <p:nvSpPr>
          <p:cNvPr id="7" name="Freeform 7"/>
          <p:cNvSpPr/>
          <p:nvPr/>
        </p:nvSpPr>
        <p:spPr>
          <a:xfrm>
            <a:off x="1922022" y="121527"/>
            <a:ext cx="1761104" cy="783348"/>
          </a:xfrm>
          <a:custGeom>
            <a:avLst/>
            <a:gdLst/>
            <a:ahLst/>
            <a:cxnLst/>
            <a:rect l="l" t="t" r="r" b="b"/>
            <a:pathLst>
              <a:path w="1761104" h="783348">
                <a:moveTo>
                  <a:pt x="0" y="0"/>
                </a:moveTo>
                <a:lnTo>
                  <a:pt x="1761104" y="0"/>
                </a:lnTo>
                <a:lnTo>
                  <a:pt x="1761104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711701" y="28575"/>
            <a:ext cx="1342883" cy="783348"/>
          </a:xfrm>
          <a:custGeom>
            <a:avLst/>
            <a:gdLst/>
            <a:ahLst/>
            <a:cxnLst/>
            <a:rect l="l" t="t" r="r" b="b"/>
            <a:pathLst>
              <a:path w="1342883" h="783348">
                <a:moveTo>
                  <a:pt x="0" y="0"/>
                </a:moveTo>
                <a:lnTo>
                  <a:pt x="1342883" y="0"/>
                </a:lnTo>
                <a:lnTo>
                  <a:pt x="1342883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5108578" y="-66675"/>
            <a:ext cx="13179422" cy="927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699"/>
              </a:lnSpc>
            </a:pPr>
            <a:r>
              <a:rPr lang="en-US" sz="54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Result &amp; Discussion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866775"/>
            <a:ext cx="1828800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9050" y="28575"/>
            <a:ext cx="808896" cy="783348"/>
          </a:xfrm>
          <a:custGeom>
            <a:avLst/>
            <a:gdLst/>
            <a:ahLst/>
            <a:cxnLst/>
            <a:rect l="l" t="t" r="r" b="b"/>
            <a:pathLst>
              <a:path w="808896" h="783348">
                <a:moveTo>
                  <a:pt x="0" y="0"/>
                </a:moveTo>
                <a:lnTo>
                  <a:pt x="808896" y="0"/>
                </a:lnTo>
                <a:lnTo>
                  <a:pt x="808896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05611" y="28575"/>
            <a:ext cx="864418" cy="783348"/>
          </a:xfrm>
          <a:custGeom>
            <a:avLst/>
            <a:gdLst/>
            <a:ahLst/>
            <a:cxnLst/>
            <a:rect l="l" t="t" r="r" b="b"/>
            <a:pathLst>
              <a:path w="864418" h="783348">
                <a:moveTo>
                  <a:pt x="0" y="0"/>
                </a:moveTo>
                <a:lnTo>
                  <a:pt x="864418" y="0"/>
                </a:lnTo>
                <a:lnTo>
                  <a:pt x="864418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746" r="-352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922022" y="121527"/>
            <a:ext cx="1761104" cy="783348"/>
          </a:xfrm>
          <a:custGeom>
            <a:avLst/>
            <a:gdLst/>
            <a:ahLst/>
            <a:cxnLst/>
            <a:rect l="l" t="t" r="r" b="b"/>
            <a:pathLst>
              <a:path w="1761104" h="783348">
                <a:moveTo>
                  <a:pt x="0" y="0"/>
                </a:moveTo>
                <a:lnTo>
                  <a:pt x="1761104" y="0"/>
                </a:lnTo>
                <a:lnTo>
                  <a:pt x="1761104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874518" y="3215494"/>
            <a:ext cx="15281214" cy="3495578"/>
          </a:xfrm>
          <a:custGeom>
            <a:avLst/>
            <a:gdLst/>
            <a:ahLst/>
            <a:cxnLst/>
            <a:rect l="l" t="t" r="r" b="b"/>
            <a:pathLst>
              <a:path w="15281214" h="3495578">
                <a:moveTo>
                  <a:pt x="0" y="0"/>
                </a:moveTo>
                <a:lnTo>
                  <a:pt x="15281214" y="0"/>
                </a:lnTo>
                <a:lnTo>
                  <a:pt x="15281214" y="3495578"/>
                </a:lnTo>
                <a:lnTo>
                  <a:pt x="0" y="3495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7565399" y="9706610"/>
            <a:ext cx="722601" cy="580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10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108578" y="-66675"/>
            <a:ext cx="13179422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699"/>
              </a:lnSpc>
            </a:pPr>
            <a:r>
              <a:rPr lang="en-US" sz="54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Result &amp; Discussion - RL Outcomes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21091" y="2310620"/>
            <a:ext cx="15234641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Performance summary for different objective weight configurations: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21091" y="6964780"/>
            <a:ext cx="15188069" cy="3115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 algn="l">
              <a:lnSpc>
                <a:spcPts val="4160"/>
              </a:lnSpc>
              <a:buFont typeface="Arial"/>
              <a:buChar char="•"/>
            </a:pPr>
            <a:r>
              <a:rPr lang="en-US" sz="2600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Trade-off:</a:t>
            </a:r>
            <a:r>
              <a:rPr lang="en-US" sz="2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Differences between the mean and best reward vectors =&gt; inherent conflicts between objectives</a:t>
            </a:r>
          </a:p>
          <a:p>
            <a:pPr marL="561341" lvl="1" indent="-280670" algn="l">
              <a:lnSpc>
                <a:spcPts val="4160"/>
              </a:lnSpc>
              <a:buFont typeface="Arial"/>
              <a:buChar char="•"/>
            </a:pPr>
            <a:r>
              <a:rPr lang="en-US" sz="2600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Objective Prioritization:</a:t>
            </a:r>
            <a:r>
              <a:rPr lang="en-US" sz="2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Weight configurations &lt;-&gt; Emphasized objectives</a:t>
            </a:r>
          </a:p>
          <a:p>
            <a:pPr marL="561341" lvl="1" indent="-280670" algn="l">
              <a:lnSpc>
                <a:spcPts val="4160"/>
              </a:lnSpc>
              <a:buFont typeface="Arial"/>
              <a:buChar char="•"/>
            </a:pPr>
            <a:r>
              <a:rPr lang="en-US" sz="2600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Toxicity Challenge:</a:t>
            </a:r>
            <a:r>
              <a:rPr lang="en-US" sz="2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Toxicity minimization consistently showed the lowest values</a:t>
            </a:r>
          </a:p>
          <a:p>
            <a:pPr marL="561341" lvl="1" indent="-280670" algn="l">
              <a:lnSpc>
                <a:spcPts val="4160"/>
              </a:lnSpc>
              <a:buFont typeface="Arial"/>
              <a:buChar char="•"/>
            </a:pPr>
            <a:r>
              <a:rPr lang="en-US" sz="2600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Exceptional Solutions:</a:t>
            </a:r>
            <a:r>
              <a:rPr lang="en-US" sz="2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Notable strategy [resistance prevention and toxicity minimization</a:t>
            </a:r>
          </a:p>
          <a:p>
            <a:pPr marL="561341" lvl="1" indent="-280670" algn="l">
              <a:lnSpc>
                <a:spcPts val="4160"/>
              </a:lnSpc>
              <a:buFont typeface="Arial"/>
              <a:buChar char="•"/>
            </a:pPr>
            <a:r>
              <a:rPr lang="en-US" sz="2600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Immune-Tumor Coupling:</a:t>
            </a:r>
            <a:r>
              <a:rPr lang="en-US" sz="2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High immune preservation with limited tumor reduction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050" y="1271501"/>
            <a:ext cx="18268950" cy="653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3600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Attaining high performance in four objectives simultaneously seems impractical</a:t>
            </a:r>
          </a:p>
        </p:txBody>
      </p:sp>
      <p:sp>
        <p:nvSpPr>
          <p:cNvPr id="12" name="Freeform 12"/>
          <p:cNvSpPr/>
          <p:nvPr/>
        </p:nvSpPr>
        <p:spPr>
          <a:xfrm>
            <a:off x="3711701" y="28575"/>
            <a:ext cx="1342883" cy="783348"/>
          </a:xfrm>
          <a:custGeom>
            <a:avLst/>
            <a:gdLst/>
            <a:ahLst/>
            <a:cxnLst/>
            <a:rect l="l" t="t" r="r" b="b"/>
            <a:pathLst>
              <a:path w="1342883" h="783348">
                <a:moveTo>
                  <a:pt x="0" y="0"/>
                </a:moveTo>
                <a:lnTo>
                  <a:pt x="1342883" y="0"/>
                </a:lnTo>
                <a:lnTo>
                  <a:pt x="1342883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866775"/>
            <a:ext cx="1828800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9050" y="28575"/>
            <a:ext cx="808896" cy="783348"/>
          </a:xfrm>
          <a:custGeom>
            <a:avLst/>
            <a:gdLst/>
            <a:ahLst/>
            <a:cxnLst/>
            <a:rect l="l" t="t" r="r" b="b"/>
            <a:pathLst>
              <a:path w="808896" h="783348">
                <a:moveTo>
                  <a:pt x="0" y="0"/>
                </a:moveTo>
                <a:lnTo>
                  <a:pt x="808896" y="0"/>
                </a:lnTo>
                <a:lnTo>
                  <a:pt x="808896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05611" y="28575"/>
            <a:ext cx="864418" cy="783348"/>
          </a:xfrm>
          <a:custGeom>
            <a:avLst/>
            <a:gdLst/>
            <a:ahLst/>
            <a:cxnLst/>
            <a:rect l="l" t="t" r="r" b="b"/>
            <a:pathLst>
              <a:path w="864418" h="783348">
                <a:moveTo>
                  <a:pt x="0" y="0"/>
                </a:moveTo>
                <a:lnTo>
                  <a:pt x="864418" y="0"/>
                </a:lnTo>
                <a:lnTo>
                  <a:pt x="864418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746" r="-352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922022" y="121527"/>
            <a:ext cx="1761104" cy="783348"/>
          </a:xfrm>
          <a:custGeom>
            <a:avLst/>
            <a:gdLst/>
            <a:ahLst/>
            <a:cxnLst/>
            <a:rect l="l" t="t" r="r" b="b"/>
            <a:pathLst>
              <a:path w="1761104" h="783348">
                <a:moveTo>
                  <a:pt x="0" y="0"/>
                </a:moveTo>
                <a:lnTo>
                  <a:pt x="1761104" y="0"/>
                </a:lnTo>
                <a:lnTo>
                  <a:pt x="1761104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905611" y="2162585"/>
            <a:ext cx="4428300" cy="3896904"/>
          </a:xfrm>
          <a:custGeom>
            <a:avLst/>
            <a:gdLst/>
            <a:ahLst/>
            <a:cxnLst/>
            <a:rect l="l" t="t" r="r" b="b"/>
            <a:pathLst>
              <a:path w="4428300" h="3896904">
                <a:moveTo>
                  <a:pt x="0" y="0"/>
                </a:moveTo>
                <a:lnTo>
                  <a:pt x="4428300" y="0"/>
                </a:lnTo>
                <a:lnTo>
                  <a:pt x="4428300" y="3896904"/>
                </a:lnTo>
                <a:lnTo>
                  <a:pt x="0" y="38969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946140" y="6139639"/>
            <a:ext cx="4387771" cy="3890490"/>
          </a:xfrm>
          <a:custGeom>
            <a:avLst/>
            <a:gdLst/>
            <a:ahLst/>
            <a:cxnLst/>
            <a:rect l="l" t="t" r="r" b="b"/>
            <a:pathLst>
              <a:path w="4387771" h="3890490">
                <a:moveTo>
                  <a:pt x="0" y="0"/>
                </a:moveTo>
                <a:lnTo>
                  <a:pt x="4387771" y="0"/>
                </a:lnTo>
                <a:lnTo>
                  <a:pt x="4387771" y="3890490"/>
                </a:lnTo>
                <a:lnTo>
                  <a:pt x="0" y="38904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7584968" y="9706610"/>
            <a:ext cx="703032" cy="580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108578" y="-66675"/>
            <a:ext cx="13179422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699"/>
              </a:lnSpc>
            </a:pPr>
            <a:r>
              <a:rPr lang="en-US" sz="54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Result &amp; Discussion - Pareto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85476" y="2660975"/>
            <a:ext cx="12022143" cy="659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20"/>
              </a:lnSpc>
            </a:pPr>
            <a:r>
              <a:rPr lang="en-US" sz="2600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Clustered strategies in distinct regions of the objective space, representing qualitatively different treatment paradigms:</a:t>
            </a:r>
          </a:p>
          <a:p>
            <a:pPr marL="561341" lvl="1" indent="-280670" algn="l">
              <a:lnSpc>
                <a:spcPts val="4420"/>
              </a:lnSpc>
              <a:buAutoNum type="arabicPeriod"/>
            </a:pPr>
            <a:r>
              <a:rPr lang="en-US" sz="2600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High Immune Preservation Cluster:</a:t>
            </a:r>
            <a:r>
              <a:rPr lang="en-US" sz="2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immune preservation values &gt;0.94 with limited tumor reduction (0.05-0.10) but varied considerably in resistance prevention (0.2-0.95) and toxicity minimization (0.25-1.0).</a:t>
            </a:r>
          </a:p>
          <a:p>
            <a:pPr marL="561341" lvl="1" indent="-280670" algn="l">
              <a:lnSpc>
                <a:spcPts val="4420"/>
              </a:lnSpc>
              <a:buAutoNum type="arabicPeriod"/>
            </a:pPr>
            <a:r>
              <a:rPr lang="en-US" sz="2600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High Tumor Reduction Cluster: </a:t>
            </a:r>
            <a:r>
              <a:rPr lang="en-US" sz="2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achieved tumor reduction values &gt;0.25, but sacrificed resistance prevention (≤0.2) and toxicity profiles (≤0.02).</a:t>
            </a:r>
          </a:p>
          <a:p>
            <a:pPr marL="561341" lvl="1" indent="-280670" algn="l">
              <a:lnSpc>
                <a:spcPts val="4420"/>
              </a:lnSpc>
              <a:buAutoNum type="arabicPeriod"/>
            </a:pPr>
            <a:r>
              <a:rPr lang="en-US" sz="2600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Balanced Strategies: </a:t>
            </a:r>
            <a:r>
              <a:rPr lang="en-US" sz="2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Achieved moderate performance across all objectives (all values ~0.2-0.3).</a:t>
            </a:r>
          </a:p>
          <a:p>
            <a:pPr marL="561341" lvl="1" indent="-280670" algn="l">
              <a:lnSpc>
                <a:spcPts val="4420"/>
              </a:lnSpc>
              <a:buAutoNum type="arabicPeriod"/>
            </a:pPr>
            <a:r>
              <a:rPr lang="en-US" sz="2600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Exceptional Points:</a:t>
            </a:r>
            <a:r>
              <a:rPr lang="en-US" sz="2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Outlier strategies achieved near-optimal performance in three objectives simultaneously, especially scoring perfectly on resistance prevention and toxicity minimization.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050" y="1271501"/>
            <a:ext cx="18268950" cy="653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3600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But we can identify a set of optimal intervention strategies</a:t>
            </a:r>
          </a:p>
        </p:txBody>
      </p:sp>
      <p:sp>
        <p:nvSpPr>
          <p:cNvPr id="12" name="Freeform 12"/>
          <p:cNvSpPr/>
          <p:nvPr/>
        </p:nvSpPr>
        <p:spPr>
          <a:xfrm>
            <a:off x="3711701" y="28575"/>
            <a:ext cx="1342883" cy="783348"/>
          </a:xfrm>
          <a:custGeom>
            <a:avLst/>
            <a:gdLst/>
            <a:ahLst/>
            <a:cxnLst/>
            <a:rect l="l" t="t" r="r" b="b"/>
            <a:pathLst>
              <a:path w="1342883" h="783348">
                <a:moveTo>
                  <a:pt x="0" y="0"/>
                </a:moveTo>
                <a:lnTo>
                  <a:pt x="1342883" y="0"/>
                </a:lnTo>
                <a:lnTo>
                  <a:pt x="1342883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866775"/>
            <a:ext cx="1828800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9050" y="28575"/>
            <a:ext cx="808896" cy="783348"/>
          </a:xfrm>
          <a:custGeom>
            <a:avLst/>
            <a:gdLst/>
            <a:ahLst/>
            <a:cxnLst/>
            <a:rect l="l" t="t" r="r" b="b"/>
            <a:pathLst>
              <a:path w="808896" h="783348">
                <a:moveTo>
                  <a:pt x="0" y="0"/>
                </a:moveTo>
                <a:lnTo>
                  <a:pt x="808896" y="0"/>
                </a:lnTo>
                <a:lnTo>
                  <a:pt x="808896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05611" y="28575"/>
            <a:ext cx="864418" cy="783348"/>
          </a:xfrm>
          <a:custGeom>
            <a:avLst/>
            <a:gdLst/>
            <a:ahLst/>
            <a:cxnLst/>
            <a:rect l="l" t="t" r="r" b="b"/>
            <a:pathLst>
              <a:path w="864418" h="783348">
                <a:moveTo>
                  <a:pt x="0" y="0"/>
                </a:moveTo>
                <a:lnTo>
                  <a:pt x="864418" y="0"/>
                </a:lnTo>
                <a:lnTo>
                  <a:pt x="864418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746" r="-352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922022" y="121527"/>
            <a:ext cx="1761104" cy="783348"/>
          </a:xfrm>
          <a:custGeom>
            <a:avLst/>
            <a:gdLst/>
            <a:ahLst/>
            <a:cxnLst/>
            <a:rect l="l" t="t" r="r" b="b"/>
            <a:pathLst>
              <a:path w="1761104" h="783348">
                <a:moveTo>
                  <a:pt x="0" y="0"/>
                </a:moveTo>
                <a:lnTo>
                  <a:pt x="1761104" y="0"/>
                </a:lnTo>
                <a:lnTo>
                  <a:pt x="1761104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108578" y="-66675"/>
            <a:ext cx="13179422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699"/>
              </a:lnSpc>
            </a:pPr>
            <a:r>
              <a:rPr lang="en-US" sz="54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Result &amp; Discussion - Pareto Optimal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2286893"/>
            <a:ext cx="8864231" cy="481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2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intervention schedule consisted of: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2903350"/>
            <a:ext cx="7452132" cy="1726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83" lvl="1" indent="-237491" algn="l">
              <a:lnSpc>
                <a:spcPts val="352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Moderate-dose JAK inhibitor (~40% MTD)</a:t>
            </a:r>
          </a:p>
          <a:p>
            <a:pPr marL="474983" lvl="1" indent="-237491" algn="l">
              <a:lnSpc>
                <a:spcPts val="352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High-dose STAT3 inhibitor (~90-100% MTD)</a:t>
            </a:r>
          </a:p>
          <a:p>
            <a:pPr marL="474983" lvl="1" indent="-237491" algn="l">
              <a:lnSpc>
                <a:spcPts val="352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Pulsed low-dose cytokine blocker with regular drug holidays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5078160"/>
            <a:ext cx="8864231" cy="1967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2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This strategy [0.282, 0.244, 0.214, 0.024] balanced moderate tumor reduction with reasonable immune preservation while accepting higher toxicity as a trade-off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7312965"/>
            <a:ext cx="7452132" cy="2602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83" lvl="1" indent="-237491" algn="l">
              <a:lnSpc>
                <a:spcPts val="352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28% reduction in tumor volume compared to baseline after 100 days of treatment </a:t>
            </a:r>
          </a:p>
          <a:p>
            <a:pPr marL="474983" lvl="1" indent="-237491" algn="l">
              <a:lnSpc>
                <a:spcPts val="352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 cell counts were maintained at approximately 24% of baseline levels after adjusting for JAK inhibitor effects</a:t>
            </a:r>
          </a:p>
          <a:p>
            <a:pPr marL="474983" lvl="1" indent="-237491" algn="l">
              <a:lnSpc>
                <a:spcPts val="352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Significant cumulative toxicity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050" y="1271501"/>
            <a:ext cx="18268950" cy="653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3600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Tumor-reduction prioritizing strategy</a:t>
            </a:r>
          </a:p>
        </p:txBody>
      </p:sp>
      <p:sp>
        <p:nvSpPr>
          <p:cNvPr id="12" name="Freeform 12"/>
          <p:cNvSpPr/>
          <p:nvPr/>
        </p:nvSpPr>
        <p:spPr>
          <a:xfrm>
            <a:off x="3711701" y="28575"/>
            <a:ext cx="1342883" cy="783348"/>
          </a:xfrm>
          <a:custGeom>
            <a:avLst/>
            <a:gdLst/>
            <a:ahLst/>
            <a:cxnLst/>
            <a:rect l="l" t="t" r="r" b="b"/>
            <a:pathLst>
              <a:path w="1342883" h="783348">
                <a:moveTo>
                  <a:pt x="0" y="0"/>
                </a:moveTo>
                <a:lnTo>
                  <a:pt x="1342883" y="0"/>
                </a:lnTo>
                <a:lnTo>
                  <a:pt x="1342883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9892931" y="2989075"/>
            <a:ext cx="7566749" cy="6053399"/>
          </a:xfrm>
          <a:custGeom>
            <a:avLst/>
            <a:gdLst/>
            <a:ahLst/>
            <a:cxnLst/>
            <a:rect l="l" t="t" r="r" b="b"/>
            <a:pathLst>
              <a:path w="7566749" h="6053399">
                <a:moveTo>
                  <a:pt x="0" y="0"/>
                </a:moveTo>
                <a:lnTo>
                  <a:pt x="7566749" y="0"/>
                </a:lnTo>
                <a:lnTo>
                  <a:pt x="7566749" y="6053399"/>
                </a:lnTo>
                <a:lnTo>
                  <a:pt x="0" y="60533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7584968" y="9706610"/>
            <a:ext cx="703032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866775"/>
            <a:ext cx="1828800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9050" y="28575"/>
            <a:ext cx="808896" cy="783348"/>
          </a:xfrm>
          <a:custGeom>
            <a:avLst/>
            <a:gdLst/>
            <a:ahLst/>
            <a:cxnLst/>
            <a:rect l="l" t="t" r="r" b="b"/>
            <a:pathLst>
              <a:path w="808896" h="783348">
                <a:moveTo>
                  <a:pt x="0" y="0"/>
                </a:moveTo>
                <a:lnTo>
                  <a:pt x="808896" y="0"/>
                </a:lnTo>
                <a:lnTo>
                  <a:pt x="808896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05611" y="28575"/>
            <a:ext cx="864418" cy="783348"/>
          </a:xfrm>
          <a:custGeom>
            <a:avLst/>
            <a:gdLst/>
            <a:ahLst/>
            <a:cxnLst/>
            <a:rect l="l" t="t" r="r" b="b"/>
            <a:pathLst>
              <a:path w="864418" h="783348">
                <a:moveTo>
                  <a:pt x="0" y="0"/>
                </a:moveTo>
                <a:lnTo>
                  <a:pt x="864418" y="0"/>
                </a:lnTo>
                <a:lnTo>
                  <a:pt x="864418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746" r="-352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922022" y="121527"/>
            <a:ext cx="1761104" cy="783348"/>
          </a:xfrm>
          <a:custGeom>
            <a:avLst/>
            <a:gdLst/>
            <a:ahLst/>
            <a:cxnLst/>
            <a:rect l="l" t="t" r="r" b="b"/>
            <a:pathLst>
              <a:path w="1761104" h="783348">
                <a:moveTo>
                  <a:pt x="0" y="0"/>
                </a:moveTo>
                <a:lnTo>
                  <a:pt x="1761104" y="0"/>
                </a:lnTo>
                <a:lnTo>
                  <a:pt x="1761104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711701" y="28575"/>
            <a:ext cx="1342883" cy="783348"/>
          </a:xfrm>
          <a:custGeom>
            <a:avLst/>
            <a:gdLst/>
            <a:ahLst/>
            <a:cxnLst/>
            <a:rect l="l" t="t" r="r" b="b"/>
            <a:pathLst>
              <a:path w="1342883" h="783348">
                <a:moveTo>
                  <a:pt x="0" y="0"/>
                </a:moveTo>
                <a:lnTo>
                  <a:pt x="1342883" y="0"/>
                </a:lnTo>
                <a:lnTo>
                  <a:pt x="1342883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7778480" y="2286866"/>
            <a:ext cx="5068260" cy="3040956"/>
          </a:xfrm>
          <a:custGeom>
            <a:avLst/>
            <a:gdLst/>
            <a:ahLst/>
            <a:cxnLst/>
            <a:rect l="l" t="t" r="r" b="b"/>
            <a:pathLst>
              <a:path w="5068260" h="3040956">
                <a:moveTo>
                  <a:pt x="0" y="0"/>
                </a:moveTo>
                <a:lnTo>
                  <a:pt x="5068260" y="0"/>
                </a:lnTo>
                <a:lnTo>
                  <a:pt x="5068260" y="3040956"/>
                </a:lnTo>
                <a:lnTo>
                  <a:pt x="0" y="304095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2969787" y="5823122"/>
            <a:ext cx="4867505" cy="2920503"/>
          </a:xfrm>
          <a:custGeom>
            <a:avLst/>
            <a:gdLst/>
            <a:ahLst/>
            <a:cxnLst/>
            <a:rect l="l" t="t" r="r" b="b"/>
            <a:pathLst>
              <a:path w="4867505" h="2920503">
                <a:moveTo>
                  <a:pt x="0" y="0"/>
                </a:moveTo>
                <a:lnTo>
                  <a:pt x="4867505" y="0"/>
                </a:lnTo>
                <a:lnTo>
                  <a:pt x="4867505" y="2920503"/>
                </a:lnTo>
                <a:lnTo>
                  <a:pt x="0" y="29205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2969787" y="2286866"/>
            <a:ext cx="5068260" cy="3040956"/>
          </a:xfrm>
          <a:custGeom>
            <a:avLst/>
            <a:gdLst/>
            <a:ahLst/>
            <a:cxnLst/>
            <a:rect l="l" t="t" r="r" b="b"/>
            <a:pathLst>
              <a:path w="5068260" h="3040956">
                <a:moveTo>
                  <a:pt x="0" y="0"/>
                </a:moveTo>
                <a:lnTo>
                  <a:pt x="5068259" y="0"/>
                </a:lnTo>
                <a:lnTo>
                  <a:pt x="5068259" y="3040956"/>
                </a:lnTo>
                <a:lnTo>
                  <a:pt x="0" y="304095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7876821" y="5823122"/>
            <a:ext cx="4867505" cy="2920503"/>
          </a:xfrm>
          <a:custGeom>
            <a:avLst/>
            <a:gdLst/>
            <a:ahLst/>
            <a:cxnLst/>
            <a:rect l="l" t="t" r="r" b="b"/>
            <a:pathLst>
              <a:path w="4867505" h="2920503">
                <a:moveTo>
                  <a:pt x="0" y="0"/>
                </a:moveTo>
                <a:lnTo>
                  <a:pt x="4867505" y="0"/>
                </a:lnTo>
                <a:lnTo>
                  <a:pt x="4867505" y="2920503"/>
                </a:lnTo>
                <a:lnTo>
                  <a:pt x="0" y="292050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5108578" y="-66675"/>
            <a:ext cx="13179422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699"/>
              </a:lnSpc>
            </a:pPr>
            <a:r>
              <a:rPr lang="en-US" sz="54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Result &amp; Discussion - Pareto Optimal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050" y="1271501"/>
            <a:ext cx="18268950" cy="653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3600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Tumor-reduction prioritizing strategy - One-At-a-Time (OAT) sensitivity analysis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23498" y="2964688"/>
            <a:ext cx="6899473" cy="5186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87" lvl="1" indent="-226693" algn="l">
              <a:lnSpc>
                <a:spcPts val="2939"/>
              </a:lnSpc>
              <a:buFont typeface="Arial"/>
              <a:buChar char="•"/>
            </a:pPr>
            <a:r>
              <a:rPr lang="en-US" sz="20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Tumor reduction</a:t>
            </a:r>
            <a:r>
              <a:rPr lang="en-US" sz="20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- most sensitive to baseline tumor proliferation rate, with higher values dramatically improving control.</a:t>
            </a:r>
          </a:p>
          <a:p>
            <a:pPr marL="453387" lvl="1" indent="-226693" algn="l">
              <a:lnSpc>
                <a:spcPts val="2939"/>
              </a:lnSpc>
              <a:buFont typeface="Arial"/>
              <a:buChar char="•"/>
            </a:pPr>
            <a:r>
              <a:rPr lang="en-US" sz="20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Immune preservation</a:t>
            </a:r>
            <a:r>
              <a:rPr lang="en-US" sz="20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was primarily influenced by JAK inhibitor immune suppression factor and resistance phase multiplier, with elimination rate showing moderate impact.</a:t>
            </a:r>
          </a:p>
          <a:p>
            <a:pPr marL="453387" lvl="1" indent="-226693" algn="l">
              <a:lnSpc>
                <a:spcPts val="2939"/>
              </a:lnSpc>
              <a:buFont typeface="Arial"/>
              <a:buChar char="•"/>
            </a:pPr>
            <a:r>
              <a:rPr lang="en-US" sz="20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Resistance prevention</a:t>
            </a:r>
            <a:r>
              <a:rPr lang="en-US" sz="20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showed non-monotonic response to STAT inhibitor toxicity coefficient, peaking at intermediate values.</a:t>
            </a:r>
          </a:p>
          <a:p>
            <a:pPr marL="453387" lvl="1" indent="-226693" algn="l">
              <a:lnSpc>
                <a:spcPts val="2939"/>
              </a:lnSpc>
              <a:buFont typeface="Arial"/>
              <a:buChar char="•"/>
            </a:pPr>
            <a:r>
              <a:rPr lang="en-US" sz="20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Toxicity minimization</a:t>
            </a:r>
            <a:r>
              <a:rPr lang="en-US" sz="20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was predominantly controlled by STAT inhibitor toxicity coefficient, with higher values paradoxically improving scores through complex parameter interactions.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28252" y="9048425"/>
            <a:ext cx="14250545" cy="869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  <a:spcBef>
                <a:spcPct val="0"/>
              </a:spcBef>
            </a:pPr>
            <a:r>
              <a:rPr lang="en-US" sz="2500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Pareto-optimal strategy is robust to most parameter variations, though patient-specific tumor growth and STAT inhibitor response factors could significantly impact outcomes.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905611" y="9178120"/>
            <a:ext cx="792123" cy="667710"/>
            <a:chOff x="0" y="0"/>
            <a:chExt cx="812800" cy="68513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685139"/>
            </a:xfrm>
            <a:custGeom>
              <a:avLst/>
              <a:gdLst/>
              <a:ahLst/>
              <a:cxnLst/>
              <a:rect l="l" t="t" r="r" b="b"/>
              <a:pathLst>
                <a:path w="812800" h="685139">
                  <a:moveTo>
                    <a:pt x="812800" y="34257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481939"/>
                  </a:lnTo>
                  <a:lnTo>
                    <a:pt x="406400" y="481939"/>
                  </a:lnTo>
                  <a:lnTo>
                    <a:pt x="406400" y="685139"/>
                  </a:lnTo>
                  <a:lnTo>
                    <a:pt x="812800" y="34257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174625"/>
              <a:ext cx="711200" cy="3073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7584968" y="9706610"/>
            <a:ext cx="703032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866775"/>
            <a:ext cx="1828800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9050" y="28575"/>
            <a:ext cx="808896" cy="783348"/>
          </a:xfrm>
          <a:custGeom>
            <a:avLst/>
            <a:gdLst/>
            <a:ahLst/>
            <a:cxnLst/>
            <a:rect l="l" t="t" r="r" b="b"/>
            <a:pathLst>
              <a:path w="808896" h="783348">
                <a:moveTo>
                  <a:pt x="0" y="0"/>
                </a:moveTo>
                <a:lnTo>
                  <a:pt x="808896" y="0"/>
                </a:lnTo>
                <a:lnTo>
                  <a:pt x="808896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05611" y="28575"/>
            <a:ext cx="864418" cy="783348"/>
          </a:xfrm>
          <a:custGeom>
            <a:avLst/>
            <a:gdLst/>
            <a:ahLst/>
            <a:cxnLst/>
            <a:rect l="l" t="t" r="r" b="b"/>
            <a:pathLst>
              <a:path w="864418" h="783348">
                <a:moveTo>
                  <a:pt x="0" y="0"/>
                </a:moveTo>
                <a:lnTo>
                  <a:pt x="864418" y="0"/>
                </a:lnTo>
                <a:lnTo>
                  <a:pt x="864418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746" r="-352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922022" y="121527"/>
            <a:ext cx="1761104" cy="783348"/>
          </a:xfrm>
          <a:custGeom>
            <a:avLst/>
            <a:gdLst/>
            <a:ahLst/>
            <a:cxnLst/>
            <a:rect l="l" t="t" r="r" b="b"/>
            <a:pathLst>
              <a:path w="1761104" h="783348">
                <a:moveTo>
                  <a:pt x="0" y="0"/>
                </a:moveTo>
                <a:lnTo>
                  <a:pt x="1761104" y="0"/>
                </a:lnTo>
                <a:lnTo>
                  <a:pt x="1761104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711701" y="28575"/>
            <a:ext cx="1342883" cy="783348"/>
          </a:xfrm>
          <a:custGeom>
            <a:avLst/>
            <a:gdLst/>
            <a:ahLst/>
            <a:cxnLst/>
            <a:rect l="l" t="t" r="r" b="b"/>
            <a:pathLst>
              <a:path w="1342883" h="783348">
                <a:moveTo>
                  <a:pt x="0" y="0"/>
                </a:moveTo>
                <a:lnTo>
                  <a:pt x="1342883" y="0"/>
                </a:lnTo>
                <a:lnTo>
                  <a:pt x="1342883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0062985" y="2562570"/>
            <a:ext cx="7566749" cy="6053399"/>
          </a:xfrm>
          <a:custGeom>
            <a:avLst/>
            <a:gdLst/>
            <a:ahLst/>
            <a:cxnLst/>
            <a:rect l="l" t="t" r="r" b="b"/>
            <a:pathLst>
              <a:path w="7566749" h="6053399">
                <a:moveTo>
                  <a:pt x="0" y="0"/>
                </a:moveTo>
                <a:lnTo>
                  <a:pt x="7566749" y="0"/>
                </a:lnTo>
                <a:lnTo>
                  <a:pt x="7566749" y="6053399"/>
                </a:lnTo>
                <a:lnTo>
                  <a:pt x="0" y="60533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9050" y="1271501"/>
            <a:ext cx="18268950" cy="653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3600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Resistence prevention prioritizing strategy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108578" y="-66675"/>
            <a:ext cx="13179422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699"/>
              </a:lnSpc>
            </a:pPr>
            <a:r>
              <a:rPr lang="en-US" sz="54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Result &amp; Discussion - Pareto Optimal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3017650"/>
            <a:ext cx="7452132" cy="850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83" lvl="1" indent="-237491" algn="l">
              <a:lnSpc>
                <a:spcPts val="352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Minimal JAK and STAT3 inhibition with pulsed very low-dose cytokine blocker administration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4612005"/>
            <a:ext cx="8864231" cy="9773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2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This strategy [0.064, 0.261, 0.949, 0.256] exchanged tumor control for exceptional resistance prevention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7946" y="6065520"/>
            <a:ext cx="8325579" cy="2602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83" lvl="1" indent="-237491" algn="l">
              <a:lnSpc>
                <a:spcPts val="352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Prevented the emergence of resistant cell populations (0.949 score)</a:t>
            </a:r>
          </a:p>
          <a:p>
            <a:pPr marL="474983" lvl="1" indent="-237491" algn="l">
              <a:lnSpc>
                <a:spcPts val="352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Maintained better toxicity profile (0.256 vs 0.024)</a:t>
            </a:r>
          </a:p>
          <a:p>
            <a:pPr marL="474983" lvl="1" indent="-237491" algn="l">
              <a:lnSpc>
                <a:spcPts val="352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Achieved slightly better immune preservation (0.261 vs 0.244)</a:t>
            </a:r>
          </a:p>
          <a:p>
            <a:pPr marL="474983" lvl="1" indent="-237491" algn="l">
              <a:lnSpc>
                <a:spcPts val="352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Sacrificed significant tumor control (only 6.4% reduction)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2401193"/>
            <a:ext cx="8864231" cy="481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2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intervention schedule consisted of: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584968" y="9706610"/>
            <a:ext cx="703032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866775"/>
            <a:ext cx="1828800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9050" y="28575"/>
            <a:ext cx="808896" cy="783348"/>
          </a:xfrm>
          <a:custGeom>
            <a:avLst/>
            <a:gdLst/>
            <a:ahLst/>
            <a:cxnLst/>
            <a:rect l="l" t="t" r="r" b="b"/>
            <a:pathLst>
              <a:path w="808896" h="783348">
                <a:moveTo>
                  <a:pt x="0" y="0"/>
                </a:moveTo>
                <a:lnTo>
                  <a:pt x="808896" y="0"/>
                </a:lnTo>
                <a:lnTo>
                  <a:pt x="808896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6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05611" y="28575"/>
            <a:ext cx="864418" cy="783348"/>
          </a:xfrm>
          <a:custGeom>
            <a:avLst/>
            <a:gdLst/>
            <a:ahLst/>
            <a:cxnLst/>
            <a:rect l="l" t="t" r="r" b="b"/>
            <a:pathLst>
              <a:path w="864418" h="783348">
                <a:moveTo>
                  <a:pt x="0" y="0"/>
                </a:moveTo>
                <a:lnTo>
                  <a:pt x="864418" y="0"/>
                </a:lnTo>
                <a:lnTo>
                  <a:pt x="864418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7746" r="-352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9050" y="4072174"/>
            <a:ext cx="18268950" cy="1257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</a:pPr>
            <a:r>
              <a:rPr lang="en-US" sz="69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QSP Model Sensitivity Analyses</a:t>
            </a:r>
          </a:p>
        </p:txBody>
      </p:sp>
      <p:sp>
        <p:nvSpPr>
          <p:cNvPr id="6" name="Freeform 6"/>
          <p:cNvSpPr/>
          <p:nvPr/>
        </p:nvSpPr>
        <p:spPr>
          <a:xfrm>
            <a:off x="1922022" y="121527"/>
            <a:ext cx="1761104" cy="783348"/>
          </a:xfrm>
          <a:custGeom>
            <a:avLst/>
            <a:gdLst/>
            <a:ahLst/>
            <a:cxnLst/>
            <a:rect l="l" t="t" r="r" b="b"/>
            <a:pathLst>
              <a:path w="1761104" h="783348">
                <a:moveTo>
                  <a:pt x="0" y="0"/>
                </a:moveTo>
                <a:lnTo>
                  <a:pt x="1761104" y="0"/>
                </a:lnTo>
                <a:lnTo>
                  <a:pt x="1761104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3711701" y="28575"/>
            <a:ext cx="1342883" cy="783348"/>
          </a:xfrm>
          <a:custGeom>
            <a:avLst/>
            <a:gdLst/>
            <a:ahLst/>
            <a:cxnLst/>
            <a:rect l="l" t="t" r="r" b="b"/>
            <a:pathLst>
              <a:path w="1342883" h="783348">
                <a:moveTo>
                  <a:pt x="0" y="0"/>
                </a:moveTo>
                <a:lnTo>
                  <a:pt x="1342883" y="0"/>
                </a:lnTo>
                <a:lnTo>
                  <a:pt x="1342883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5108578" y="-66675"/>
            <a:ext cx="13179422" cy="927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699"/>
              </a:lnSpc>
            </a:pPr>
            <a:r>
              <a:rPr lang="en-US" sz="54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Result &amp; Discussion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584968" y="9706610"/>
            <a:ext cx="703032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866775"/>
            <a:ext cx="1828800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9050" y="28575"/>
            <a:ext cx="808896" cy="783348"/>
          </a:xfrm>
          <a:custGeom>
            <a:avLst/>
            <a:gdLst/>
            <a:ahLst/>
            <a:cxnLst/>
            <a:rect l="l" t="t" r="r" b="b"/>
            <a:pathLst>
              <a:path w="808896" h="783348">
                <a:moveTo>
                  <a:pt x="0" y="0"/>
                </a:moveTo>
                <a:lnTo>
                  <a:pt x="808896" y="0"/>
                </a:lnTo>
                <a:lnTo>
                  <a:pt x="808896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05611" y="28575"/>
            <a:ext cx="864418" cy="783348"/>
          </a:xfrm>
          <a:custGeom>
            <a:avLst/>
            <a:gdLst/>
            <a:ahLst/>
            <a:cxnLst/>
            <a:rect l="l" t="t" r="r" b="b"/>
            <a:pathLst>
              <a:path w="864418" h="783348">
                <a:moveTo>
                  <a:pt x="0" y="0"/>
                </a:moveTo>
                <a:lnTo>
                  <a:pt x="864418" y="0"/>
                </a:lnTo>
                <a:lnTo>
                  <a:pt x="864418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746" r="-352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922022" y="121527"/>
            <a:ext cx="1761104" cy="783348"/>
          </a:xfrm>
          <a:custGeom>
            <a:avLst/>
            <a:gdLst/>
            <a:ahLst/>
            <a:cxnLst/>
            <a:rect l="l" t="t" r="r" b="b"/>
            <a:pathLst>
              <a:path w="1761104" h="783348">
                <a:moveTo>
                  <a:pt x="0" y="0"/>
                </a:moveTo>
                <a:lnTo>
                  <a:pt x="1761104" y="0"/>
                </a:lnTo>
                <a:lnTo>
                  <a:pt x="1761104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711701" y="28575"/>
            <a:ext cx="1342883" cy="783348"/>
          </a:xfrm>
          <a:custGeom>
            <a:avLst/>
            <a:gdLst/>
            <a:ahLst/>
            <a:cxnLst/>
            <a:rect l="l" t="t" r="r" b="b"/>
            <a:pathLst>
              <a:path w="1342883" h="783348">
                <a:moveTo>
                  <a:pt x="0" y="0"/>
                </a:moveTo>
                <a:lnTo>
                  <a:pt x="1342883" y="0"/>
                </a:lnTo>
                <a:lnTo>
                  <a:pt x="1342883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2449042" y="2580523"/>
            <a:ext cx="5458577" cy="2729289"/>
          </a:xfrm>
          <a:custGeom>
            <a:avLst/>
            <a:gdLst/>
            <a:ahLst/>
            <a:cxnLst/>
            <a:rect l="l" t="t" r="r" b="b"/>
            <a:pathLst>
              <a:path w="5458577" h="2729289">
                <a:moveTo>
                  <a:pt x="0" y="0"/>
                </a:moveTo>
                <a:lnTo>
                  <a:pt x="5458577" y="0"/>
                </a:lnTo>
                <a:lnTo>
                  <a:pt x="5458577" y="2729288"/>
                </a:lnTo>
                <a:lnTo>
                  <a:pt x="0" y="27292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2356191" y="6495031"/>
            <a:ext cx="5427692" cy="2713846"/>
          </a:xfrm>
          <a:custGeom>
            <a:avLst/>
            <a:gdLst/>
            <a:ahLst/>
            <a:cxnLst/>
            <a:rect l="l" t="t" r="r" b="b"/>
            <a:pathLst>
              <a:path w="5427692" h="2713846">
                <a:moveTo>
                  <a:pt x="0" y="0"/>
                </a:moveTo>
                <a:lnTo>
                  <a:pt x="5427692" y="0"/>
                </a:lnTo>
                <a:lnTo>
                  <a:pt x="5427692" y="2713846"/>
                </a:lnTo>
                <a:lnTo>
                  <a:pt x="0" y="27138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6411838" y="2580523"/>
            <a:ext cx="5458577" cy="2729289"/>
          </a:xfrm>
          <a:custGeom>
            <a:avLst/>
            <a:gdLst/>
            <a:ahLst/>
            <a:cxnLst/>
            <a:rect l="l" t="t" r="r" b="b"/>
            <a:pathLst>
              <a:path w="5458577" h="2729289">
                <a:moveTo>
                  <a:pt x="0" y="0"/>
                </a:moveTo>
                <a:lnTo>
                  <a:pt x="5458578" y="0"/>
                </a:lnTo>
                <a:lnTo>
                  <a:pt x="5458578" y="2729288"/>
                </a:lnTo>
                <a:lnTo>
                  <a:pt x="0" y="272928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6471376" y="6558780"/>
            <a:ext cx="5399039" cy="2699520"/>
          </a:xfrm>
          <a:custGeom>
            <a:avLst/>
            <a:gdLst/>
            <a:ahLst/>
            <a:cxnLst/>
            <a:rect l="l" t="t" r="r" b="b"/>
            <a:pathLst>
              <a:path w="5399039" h="2699520">
                <a:moveTo>
                  <a:pt x="0" y="0"/>
                </a:moveTo>
                <a:lnTo>
                  <a:pt x="5399040" y="0"/>
                </a:lnTo>
                <a:lnTo>
                  <a:pt x="5399040" y="2699520"/>
                </a:lnTo>
                <a:lnTo>
                  <a:pt x="0" y="269952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5108578" y="-66675"/>
            <a:ext cx="13179422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699"/>
              </a:lnSpc>
            </a:pPr>
            <a:r>
              <a:rPr lang="en-US" sz="54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Result - Sensitivity of QSP Model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050" y="1271501"/>
            <a:ext cx="18268950" cy="653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3600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Key parameters that significantly influence treatment outcomes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48743" y="3269407"/>
            <a:ext cx="5688486" cy="4472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84"/>
              </a:lnSpc>
            </a:pPr>
            <a:r>
              <a:rPr lang="en-US" sz="2132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One-At-a-Time Analysis:</a:t>
            </a:r>
          </a:p>
          <a:p>
            <a:pPr marL="423504" lvl="1" indent="-211752" algn="l">
              <a:lnSpc>
                <a:spcPts val="2746"/>
              </a:lnSpc>
              <a:buFont typeface="Arial"/>
              <a:buChar char="•"/>
            </a:pPr>
            <a:r>
              <a:rPr lang="en-US" sz="1961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Immune preservation</a:t>
            </a:r>
            <a:r>
              <a:rPr lang="en-US" sz="196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was most sensitive to SOCS3 inhibition rate and resistance saturation</a:t>
            </a:r>
          </a:p>
          <a:p>
            <a:pPr marL="423504" lvl="1" indent="-211752" algn="l">
              <a:lnSpc>
                <a:spcPts val="2746"/>
              </a:lnSpc>
              <a:buFont typeface="Arial"/>
              <a:buChar char="•"/>
            </a:pPr>
            <a:r>
              <a:rPr lang="en-US" sz="1961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Resistance prevention</a:t>
            </a:r>
            <a:r>
              <a:rPr lang="en-US" sz="196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showed significant sensitivity to SOCS3 inhibition rate and base resistance development rate</a:t>
            </a:r>
          </a:p>
          <a:p>
            <a:pPr marL="423504" lvl="1" indent="-211752" algn="l">
              <a:lnSpc>
                <a:spcPts val="2746"/>
              </a:lnSpc>
              <a:buFont typeface="Arial"/>
              <a:buChar char="•"/>
            </a:pPr>
            <a:r>
              <a:rPr lang="en-US" sz="1961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Toxicity </a:t>
            </a:r>
            <a:r>
              <a:rPr lang="en-US" sz="196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outcomes were particularly influenced by toxicity recovery rate and JAK inhibitor bioavailability</a:t>
            </a:r>
          </a:p>
          <a:p>
            <a:pPr marL="423504" lvl="1" indent="-211752" algn="l">
              <a:lnSpc>
                <a:spcPts val="2746"/>
              </a:lnSpc>
              <a:buFont typeface="Arial"/>
              <a:buChar char="•"/>
            </a:pPr>
            <a:r>
              <a:rPr lang="en-US" sz="1961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Tumor reduction </a:t>
            </a:r>
            <a:r>
              <a:rPr lang="en-US" sz="196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was most affected by toxicity recovery rate and JAK activation rate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584968" y="9706610"/>
            <a:ext cx="703032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866775"/>
            <a:ext cx="1828800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9050" y="28575"/>
            <a:ext cx="808896" cy="783348"/>
          </a:xfrm>
          <a:custGeom>
            <a:avLst/>
            <a:gdLst/>
            <a:ahLst/>
            <a:cxnLst/>
            <a:rect l="l" t="t" r="r" b="b"/>
            <a:pathLst>
              <a:path w="808896" h="783348">
                <a:moveTo>
                  <a:pt x="0" y="0"/>
                </a:moveTo>
                <a:lnTo>
                  <a:pt x="808896" y="0"/>
                </a:lnTo>
                <a:lnTo>
                  <a:pt x="808896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05611" y="28575"/>
            <a:ext cx="864418" cy="783348"/>
          </a:xfrm>
          <a:custGeom>
            <a:avLst/>
            <a:gdLst/>
            <a:ahLst/>
            <a:cxnLst/>
            <a:rect l="l" t="t" r="r" b="b"/>
            <a:pathLst>
              <a:path w="864418" h="783348">
                <a:moveTo>
                  <a:pt x="0" y="0"/>
                </a:moveTo>
                <a:lnTo>
                  <a:pt x="864418" y="0"/>
                </a:lnTo>
                <a:lnTo>
                  <a:pt x="864418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746" r="-352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922022" y="121527"/>
            <a:ext cx="1761104" cy="783348"/>
          </a:xfrm>
          <a:custGeom>
            <a:avLst/>
            <a:gdLst/>
            <a:ahLst/>
            <a:cxnLst/>
            <a:rect l="l" t="t" r="r" b="b"/>
            <a:pathLst>
              <a:path w="1761104" h="783348">
                <a:moveTo>
                  <a:pt x="0" y="0"/>
                </a:moveTo>
                <a:lnTo>
                  <a:pt x="1761104" y="0"/>
                </a:lnTo>
                <a:lnTo>
                  <a:pt x="1761104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711701" y="28575"/>
            <a:ext cx="1342883" cy="783348"/>
          </a:xfrm>
          <a:custGeom>
            <a:avLst/>
            <a:gdLst/>
            <a:ahLst/>
            <a:cxnLst/>
            <a:rect l="l" t="t" r="r" b="b"/>
            <a:pathLst>
              <a:path w="1342883" h="783348">
                <a:moveTo>
                  <a:pt x="0" y="0"/>
                </a:moveTo>
                <a:lnTo>
                  <a:pt x="1342883" y="0"/>
                </a:lnTo>
                <a:lnTo>
                  <a:pt x="1342883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2739128" y="2964741"/>
            <a:ext cx="5298919" cy="2649459"/>
          </a:xfrm>
          <a:custGeom>
            <a:avLst/>
            <a:gdLst/>
            <a:ahLst/>
            <a:cxnLst/>
            <a:rect l="l" t="t" r="r" b="b"/>
            <a:pathLst>
              <a:path w="5298919" h="2649459">
                <a:moveTo>
                  <a:pt x="0" y="0"/>
                </a:moveTo>
                <a:lnTo>
                  <a:pt x="5298918" y="0"/>
                </a:lnTo>
                <a:lnTo>
                  <a:pt x="5298918" y="2649460"/>
                </a:lnTo>
                <a:lnTo>
                  <a:pt x="0" y="264946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2739128" y="6516304"/>
            <a:ext cx="5298919" cy="2534958"/>
          </a:xfrm>
          <a:custGeom>
            <a:avLst/>
            <a:gdLst/>
            <a:ahLst/>
            <a:cxnLst/>
            <a:rect l="l" t="t" r="r" b="b"/>
            <a:pathLst>
              <a:path w="5298919" h="2534958">
                <a:moveTo>
                  <a:pt x="0" y="0"/>
                </a:moveTo>
                <a:lnTo>
                  <a:pt x="5298918" y="0"/>
                </a:lnTo>
                <a:lnTo>
                  <a:pt x="5298918" y="2534958"/>
                </a:lnTo>
                <a:lnTo>
                  <a:pt x="0" y="25349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b="-451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6974197" y="2964741"/>
            <a:ext cx="5298919" cy="2649459"/>
          </a:xfrm>
          <a:custGeom>
            <a:avLst/>
            <a:gdLst/>
            <a:ahLst/>
            <a:cxnLst/>
            <a:rect l="l" t="t" r="r" b="b"/>
            <a:pathLst>
              <a:path w="5298919" h="2649459">
                <a:moveTo>
                  <a:pt x="0" y="0"/>
                </a:moveTo>
                <a:lnTo>
                  <a:pt x="5298919" y="0"/>
                </a:lnTo>
                <a:lnTo>
                  <a:pt x="5298919" y="2649460"/>
                </a:lnTo>
                <a:lnTo>
                  <a:pt x="0" y="264946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7088698" y="6418212"/>
            <a:ext cx="5266099" cy="2633049"/>
          </a:xfrm>
          <a:custGeom>
            <a:avLst/>
            <a:gdLst/>
            <a:ahLst/>
            <a:cxnLst/>
            <a:rect l="l" t="t" r="r" b="b"/>
            <a:pathLst>
              <a:path w="5266099" h="2633049">
                <a:moveTo>
                  <a:pt x="0" y="0"/>
                </a:moveTo>
                <a:lnTo>
                  <a:pt x="5266099" y="0"/>
                </a:lnTo>
                <a:lnTo>
                  <a:pt x="5266099" y="2633050"/>
                </a:lnTo>
                <a:lnTo>
                  <a:pt x="0" y="26330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5108578" y="-66675"/>
            <a:ext cx="13179422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699"/>
              </a:lnSpc>
            </a:pPr>
            <a:r>
              <a:rPr lang="en-US" sz="54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Result - Sensitivity of QSP Model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050" y="1271501"/>
            <a:ext cx="18268950" cy="653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3600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Key parameters that significantly influence treatment outcomes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69166" y="3044200"/>
            <a:ext cx="5738306" cy="5843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84"/>
              </a:lnSpc>
            </a:pPr>
            <a:r>
              <a:rPr lang="en-US" sz="2132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PRCC Analysis:</a:t>
            </a:r>
          </a:p>
          <a:p>
            <a:pPr marL="423504" lvl="1" indent="-211752" algn="l">
              <a:lnSpc>
                <a:spcPts val="2746"/>
              </a:lnSpc>
              <a:buFont typeface="Arial"/>
              <a:buChar char="•"/>
            </a:pPr>
            <a:r>
              <a:rPr lang="en-US" sz="1961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Immune preservation: </a:t>
            </a:r>
            <a:r>
              <a:rPr lang="en-US" sz="196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SOCS3 inhibition rate (PRCC = 0.21), STAT phosphorylation rate (PRCC = 0.15), T cell proliferation rate (PRCC = -0.15)</a:t>
            </a:r>
          </a:p>
          <a:p>
            <a:pPr marL="423504" lvl="1" indent="-211752" algn="l">
              <a:lnSpc>
                <a:spcPts val="2746"/>
              </a:lnSpc>
              <a:buFont typeface="Arial"/>
              <a:buChar char="•"/>
            </a:pPr>
            <a:r>
              <a:rPr lang="en-US" sz="1961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Resistance prevention: </a:t>
            </a:r>
            <a:r>
              <a:rPr lang="en-US" sz="196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Hill coefficient (PRCC = -0.23), resistance phase multiplier (PRCC = 0.16), cyclin D1 influence</a:t>
            </a:r>
            <a:r>
              <a:rPr lang="en-US" sz="1961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coefficient (PRCC = 0.15)</a:t>
            </a:r>
          </a:p>
          <a:p>
            <a:pPr marL="423504" lvl="1" indent="-211752" algn="l">
              <a:lnSpc>
                <a:spcPts val="2746"/>
              </a:lnSpc>
              <a:buFont typeface="Arial"/>
              <a:buChar char="•"/>
            </a:pPr>
            <a:r>
              <a:rPr lang="en-US" sz="1961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Toxicity minimization:</a:t>
            </a:r>
            <a:r>
              <a:rPr lang="en-US" sz="196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Resistance phase multiplier (PRCC = 0.22), cytokine blocker toxicity coefficient (PRCC = 0.22), Hill coefficient (PRCC = 0.15)</a:t>
            </a:r>
          </a:p>
          <a:p>
            <a:pPr marL="423504" lvl="1" indent="-211752" algn="l">
              <a:lnSpc>
                <a:spcPts val="2746"/>
              </a:lnSpc>
              <a:buFont typeface="Arial"/>
              <a:buChar char="•"/>
            </a:pPr>
            <a:r>
              <a:rPr lang="en-US" sz="1961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Tumor reduction:</a:t>
            </a:r>
            <a:r>
              <a:rPr lang="en-US" sz="196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PD-L1 effect coefficient (PRCC = -0.25), STAT phosphorylation rate (PRCC = 0.23), resistance decline rate (PRCC = 0.18)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584968" y="9706610"/>
            <a:ext cx="703032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866775"/>
            <a:ext cx="1828800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9050" y="28575"/>
            <a:ext cx="808896" cy="783348"/>
          </a:xfrm>
          <a:custGeom>
            <a:avLst/>
            <a:gdLst/>
            <a:ahLst/>
            <a:cxnLst/>
            <a:rect l="l" t="t" r="r" b="b"/>
            <a:pathLst>
              <a:path w="808896" h="783348">
                <a:moveTo>
                  <a:pt x="0" y="0"/>
                </a:moveTo>
                <a:lnTo>
                  <a:pt x="808896" y="0"/>
                </a:lnTo>
                <a:lnTo>
                  <a:pt x="808896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05611" y="28575"/>
            <a:ext cx="864418" cy="783348"/>
          </a:xfrm>
          <a:custGeom>
            <a:avLst/>
            <a:gdLst/>
            <a:ahLst/>
            <a:cxnLst/>
            <a:rect l="l" t="t" r="r" b="b"/>
            <a:pathLst>
              <a:path w="864418" h="783348">
                <a:moveTo>
                  <a:pt x="0" y="0"/>
                </a:moveTo>
                <a:lnTo>
                  <a:pt x="864418" y="0"/>
                </a:lnTo>
                <a:lnTo>
                  <a:pt x="864418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746" r="-352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922022" y="121527"/>
            <a:ext cx="1761104" cy="783348"/>
          </a:xfrm>
          <a:custGeom>
            <a:avLst/>
            <a:gdLst/>
            <a:ahLst/>
            <a:cxnLst/>
            <a:rect l="l" t="t" r="r" b="b"/>
            <a:pathLst>
              <a:path w="1761104" h="783348">
                <a:moveTo>
                  <a:pt x="0" y="0"/>
                </a:moveTo>
                <a:lnTo>
                  <a:pt x="1761104" y="0"/>
                </a:lnTo>
                <a:lnTo>
                  <a:pt x="1761104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711701" y="28575"/>
            <a:ext cx="1342883" cy="783348"/>
          </a:xfrm>
          <a:custGeom>
            <a:avLst/>
            <a:gdLst/>
            <a:ahLst/>
            <a:cxnLst/>
            <a:rect l="l" t="t" r="r" b="b"/>
            <a:pathLst>
              <a:path w="1342883" h="783348">
                <a:moveTo>
                  <a:pt x="0" y="0"/>
                </a:moveTo>
                <a:lnTo>
                  <a:pt x="1342883" y="0"/>
                </a:lnTo>
                <a:lnTo>
                  <a:pt x="1342883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2933556" y="2205529"/>
            <a:ext cx="5354444" cy="2677222"/>
          </a:xfrm>
          <a:custGeom>
            <a:avLst/>
            <a:gdLst/>
            <a:ahLst/>
            <a:cxnLst/>
            <a:rect l="l" t="t" r="r" b="b"/>
            <a:pathLst>
              <a:path w="5354444" h="2677222">
                <a:moveTo>
                  <a:pt x="0" y="0"/>
                </a:moveTo>
                <a:lnTo>
                  <a:pt x="5354444" y="0"/>
                </a:lnTo>
                <a:lnTo>
                  <a:pt x="5354444" y="2677223"/>
                </a:lnTo>
                <a:lnTo>
                  <a:pt x="0" y="26772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2933556" y="5024923"/>
            <a:ext cx="5347403" cy="2673702"/>
          </a:xfrm>
          <a:custGeom>
            <a:avLst/>
            <a:gdLst/>
            <a:ahLst/>
            <a:cxnLst/>
            <a:rect l="l" t="t" r="r" b="b"/>
            <a:pathLst>
              <a:path w="5347403" h="2673702">
                <a:moveTo>
                  <a:pt x="0" y="0"/>
                </a:moveTo>
                <a:lnTo>
                  <a:pt x="5347403" y="0"/>
                </a:lnTo>
                <a:lnTo>
                  <a:pt x="5347403" y="2673701"/>
                </a:lnTo>
                <a:lnTo>
                  <a:pt x="0" y="267370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7259164" y="2205529"/>
            <a:ext cx="5354444" cy="2677222"/>
          </a:xfrm>
          <a:custGeom>
            <a:avLst/>
            <a:gdLst/>
            <a:ahLst/>
            <a:cxnLst/>
            <a:rect l="l" t="t" r="r" b="b"/>
            <a:pathLst>
              <a:path w="5354444" h="2677222">
                <a:moveTo>
                  <a:pt x="0" y="0"/>
                </a:moveTo>
                <a:lnTo>
                  <a:pt x="5354444" y="0"/>
                </a:lnTo>
                <a:lnTo>
                  <a:pt x="5354444" y="2677223"/>
                </a:lnTo>
                <a:lnTo>
                  <a:pt x="0" y="267722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7259164" y="5042753"/>
            <a:ext cx="5354444" cy="2677222"/>
          </a:xfrm>
          <a:custGeom>
            <a:avLst/>
            <a:gdLst/>
            <a:ahLst/>
            <a:cxnLst/>
            <a:rect l="l" t="t" r="r" b="b"/>
            <a:pathLst>
              <a:path w="5354444" h="2677222">
                <a:moveTo>
                  <a:pt x="0" y="0"/>
                </a:moveTo>
                <a:lnTo>
                  <a:pt x="5354444" y="0"/>
                </a:lnTo>
                <a:lnTo>
                  <a:pt x="5354444" y="2677222"/>
                </a:lnTo>
                <a:lnTo>
                  <a:pt x="0" y="267722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5108578" y="-66675"/>
            <a:ext cx="13179422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699"/>
              </a:lnSpc>
            </a:pPr>
            <a:r>
              <a:rPr lang="en-US" sz="54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Result - Sensitivity of QSP Model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050" y="1271501"/>
            <a:ext cx="18268950" cy="653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3600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Key parameters that significantly influence treatment outcomes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8616" y="2353541"/>
            <a:ext cx="5482758" cy="515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84"/>
              </a:lnSpc>
            </a:pPr>
            <a:r>
              <a:rPr lang="en-US" sz="2132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Sobol Analysis:</a:t>
            </a:r>
          </a:p>
          <a:p>
            <a:pPr marL="423504" lvl="1" indent="-211752" algn="l">
              <a:lnSpc>
                <a:spcPts val="2746"/>
              </a:lnSpc>
              <a:buFont typeface="Arial"/>
              <a:buChar char="•"/>
            </a:pPr>
            <a:r>
              <a:rPr lang="en-US" sz="196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Revealed </a:t>
            </a:r>
            <a:r>
              <a:rPr lang="en-US" sz="1961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substantial interaction effects</a:t>
            </a:r>
            <a:r>
              <a:rPr lang="en-US" sz="196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particularly for </a:t>
            </a:r>
            <a:r>
              <a:rPr lang="en-US" sz="1961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toxicity </a:t>
            </a:r>
            <a:r>
              <a:rPr lang="en-US" sz="196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and </a:t>
            </a:r>
            <a:r>
              <a:rPr lang="en-US" sz="1961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resistance prevention</a:t>
            </a:r>
            <a:r>
              <a:rPr lang="en-US" sz="196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outcomes</a:t>
            </a:r>
          </a:p>
          <a:p>
            <a:pPr marL="423504" lvl="1" indent="-211752" algn="l">
              <a:lnSpc>
                <a:spcPts val="2746"/>
              </a:lnSpc>
              <a:buFont typeface="Arial"/>
              <a:buChar char="•"/>
            </a:pPr>
            <a:r>
              <a:rPr lang="en-US" sz="196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Parameters with high total effect indices included </a:t>
            </a:r>
            <a:r>
              <a:rPr lang="en-US" sz="1961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survival factor influence, resistance decline rate, and cytokine blocker toxicity coefficient</a:t>
            </a:r>
          </a:p>
          <a:p>
            <a:pPr marL="423504" lvl="1" indent="-211752" algn="l">
              <a:lnSpc>
                <a:spcPts val="2746"/>
              </a:lnSpc>
              <a:buFont typeface="Arial"/>
              <a:buChar char="•"/>
            </a:pPr>
            <a:r>
              <a:rPr lang="en-US" sz="1961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Toxicity </a:t>
            </a:r>
            <a:r>
              <a:rPr lang="en-US" sz="196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outcomes were dominated by parameter interactions rather than individual parameter effects</a:t>
            </a:r>
          </a:p>
          <a:p>
            <a:pPr marL="423504" lvl="1" indent="-211752" algn="l">
              <a:lnSpc>
                <a:spcPts val="2746"/>
              </a:lnSpc>
              <a:buFont typeface="Arial"/>
              <a:buChar char="•"/>
            </a:pPr>
            <a:r>
              <a:rPr lang="en-US" sz="196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Results indicated </a:t>
            </a:r>
            <a:r>
              <a:rPr lang="en-US" sz="1961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complex interdependencies</a:t>
            </a:r>
            <a:r>
              <a:rPr lang="en-US" sz="196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within the model structure</a:t>
            </a:r>
          </a:p>
          <a:p>
            <a:pPr algn="l">
              <a:lnSpc>
                <a:spcPts val="2746"/>
              </a:lnSpc>
            </a:pPr>
            <a:endParaRPr lang="en-US" sz="1961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705948" y="8243850"/>
            <a:ext cx="15858387" cy="1432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Key take for future RL reward design: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SOCS3 inhibition rate as critical control parameter</a:t>
            </a: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across multiple objectives</a:t>
            </a: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=&gt; priority for RL policy optimization.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Complex parameter interactions dominate outcomes</a:t>
            </a: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=&gt; multi-objective RL rather than simple parameter tuning approaches.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Robust parameter rankings</a:t>
            </a: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=&gt; informing RL state representation and reward function design.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632639" y="8645325"/>
            <a:ext cx="792123" cy="667710"/>
            <a:chOff x="0" y="0"/>
            <a:chExt cx="812800" cy="68513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685139"/>
            </a:xfrm>
            <a:custGeom>
              <a:avLst/>
              <a:gdLst/>
              <a:ahLst/>
              <a:cxnLst/>
              <a:rect l="l" t="t" r="r" b="b"/>
              <a:pathLst>
                <a:path w="812800" h="685139">
                  <a:moveTo>
                    <a:pt x="812800" y="34257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481939"/>
                  </a:lnTo>
                  <a:lnTo>
                    <a:pt x="406400" y="481939"/>
                  </a:lnTo>
                  <a:lnTo>
                    <a:pt x="406400" y="685139"/>
                  </a:lnTo>
                  <a:lnTo>
                    <a:pt x="812800" y="34257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174625"/>
              <a:ext cx="711200" cy="3073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7584968" y="9706610"/>
            <a:ext cx="703032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866775"/>
            <a:ext cx="1828800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9050" y="28575"/>
            <a:ext cx="808896" cy="783348"/>
          </a:xfrm>
          <a:custGeom>
            <a:avLst/>
            <a:gdLst/>
            <a:ahLst/>
            <a:cxnLst/>
            <a:rect l="l" t="t" r="r" b="b"/>
            <a:pathLst>
              <a:path w="808896" h="783348">
                <a:moveTo>
                  <a:pt x="0" y="0"/>
                </a:moveTo>
                <a:lnTo>
                  <a:pt x="808896" y="0"/>
                </a:lnTo>
                <a:lnTo>
                  <a:pt x="808896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05611" y="28575"/>
            <a:ext cx="864418" cy="783348"/>
          </a:xfrm>
          <a:custGeom>
            <a:avLst/>
            <a:gdLst/>
            <a:ahLst/>
            <a:cxnLst/>
            <a:rect l="l" t="t" r="r" b="b"/>
            <a:pathLst>
              <a:path w="864418" h="783348">
                <a:moveTo>
                  <a:pt x="0" y="0"/>
                </a:moveTo>
                <a:lnTo>
                  <a:pt x="864418" y="0"/>
                </a:lnTo>
                <a:lnTo>
                  <a:pt x="864418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746" r="-352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922022" y="121527"/>
            <a:ext cx="1761104" cy="783348"/>
          </a:xfrm>
          <a:custGeom>
            <a:avLst/>
            <a:gdLst/>
            <a:ahLst/>
            <a:cxnLst/>
            <a:rect l="l" t="t" r="r" b="b"/>
            <a:pathLst>
              <a:path w="1761104" h="783348">
                <a:moveTo>
                  <a:pt x="0" y="0"/>
                </a:moveTo>
                <a:lnTo>
                  <a:pt x="1761104" y="0"/>
                </a:lnTo>
                <a:lnTo>
                  <a:pt x="1761104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7662650" y="1844985"/>
            <a:ext cx="10127056" cy="1629064"/>
            <a:chOff x="0" y="0"/>
            <a:chExt cx="2667208" cy="42905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667208" cy="429054"/>
            </a:xfrm>
            <a:custGeom>
              <a:avLst/>
              <a:gdLst/>
              <a:ahLst/>
              <a:cxnLst/>
              <a:rect l="l" t="t" r="r" b="b"/>
              <a:pathLst>
                <a:path w="2667208" h="429054">
                  <a:moveTo>
                    <a:pt x="38988" y="0"/>
                  </a:moveTo>
                  <a:lnTo>
                    <a:pt x="2628220" y="0"/>
                  </a:lnTo>
                  <a:cubicBezTo>
                    <a:pt x="2638560" y="0"/>
                    <a:pt x="2648477" y="4108"/>
                    <a:pt x="2655789" y="11419"/>
                  </a:cubicBezTo>
                  <a:cubicBezTo>
                    <a:pt x="2663101" y="18731"/>
                    <a:pt x="2667208" y="28648"/>
                    <a:pt x="2667208" y="38988"/>
                  </a:cubicBezTo>
                  <a:lnTo>
                    <a:pt x="2667208" y="390066"/>
                  </a:lnTo>
                  <a:cubicBezTo>
                    <a:pt x="2667208" y="411598"/>
                    <a:pt x="2649753" y="429054"/>
                    <a:pt x="2628220" y="429054"/>
                  </a:cubicBezTo>
                  <a:lnTo>
                    <a:pt x="38988" y="429054"/>
                  </a:lnTo>
                  <a:cubicBezTo>
                    <a:pt x="28648" y="429054"/>
                    <a:pt x="18731" y="424946"/>
                    <a:pt x="11419" y="417635"/>
                  </a:cubicBezTo>
                  <a:cubicBezTo>
                    <a:pt x="4108" y="410323"/>
                    <a:pt x="0" y="400406"/>
                    <a:pt x="0" y="390066"/>
                  </a:cubicBezTo>
                  <a:lnTo>
                    <a:pt x="0" y="38988"/>
                  </a:lnTo>
                  <a:cubicBezTo>
                    <a:pt x="0" y="17456"/>
                    <a:pt x="17456" y="0"/>
                    <a:pt x="38988" y="0"/>
                  </a:cubicBezTo>
                  <a:close/>
                </a:path>
              </a:pathLst>
            </a:custGeom>
            <a:solidFill>
              <a:srgbClr val="CEE2F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667208" cy="4671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453390" lvl="1" indent="-226695" algn="l">
                <a:lnSpc>
                  <a:spcPts val="2940"/>
                </a:lnSpc>
                <a:buFont typeface="Arial"/>
                <a:buChar char="•"/>
              </a:pPr>
              <a:r>
                <a:rPr lang="en-US" sz="21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Integrate with pathway cross-talk, Immune cell diversity, Tumor heterogeneity, and Spatial considerations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23353" y="1844985"/>
            <a:ext cx="4983317" cy="1629064"/>
            <a:chOff x="0" y="0"/>
            <a:chExt cx="1312479" cy="42905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12479" cy="429054"/>
            </a:xfrm>
            <a:custGeom>
              <a:avLst/>
              <a:gdLst/>
              <a:ahLst/>
              <a:cxnLst/>
              <a:rect l="l" t="t" r="r" b="b"/>
              <a:pathLst>
                <a:path w="1312479" h="429054">
                  <a:moveTo>
                    <a:pt x="0" y="0"/>
                  </a:moveTo>
                  <a:lnTo>
                    <a:pt x="1312479" y="0"/>
                  </a:lnTo>
                  <a:lnTo>
                    <a:pt x="1312479" y="429054"/>
                  </a:lnTo>
                  <a:lnTo>
                    <a:pt x="0" y="429054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1312479" cy="4862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Model Simplifications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730060" y="2006954"/>
            <a:ext cx="1609200" cy="1305128"/>
            <a:chOff x="0" y="0"/>
            <a:chExt cx="807325" cy="65477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07325" cy="654774"/>
            </a:xfrm>
            <a:custGeom>
              <a:avLst/>
              <a:gdLst/>
              <a:ahLst/>
              <a:cxnLst/>
              <a:rect l="l" t="t" r="r" b="b"/>
              <a:pathLst>
                <a:path w="807325" h="654774">
                  <a:moveTo>
                    <a:pt x="807325" y="327387"/>
                  </a:moveTo>
                  <a:lnTo>
                    <a:pt x="400925" y="0"/>
                  </a:lnTo>
                  <a:lnTo>
                    <a:pt x="400925" y="203200"/>
                  </a:lnTo>
                  <a:lnTo>
                    <a:pt x="0" y="203200"/>
                  </a:lnTo>
                  <a:lnTo>
                    <a:pt x="0" y="451574"/>
                  </a:lnTo>
                  <a:lnTo>
                    <a:pt x="400925" y="451574"/>
                  </a:lnTo>
                  <a:lnTo>
                    <a:pt x="400925" y="654774"/>
                  </a:lnTo>
                  <a:lnTo>
                    <a:pt x="807325" y="327387"/>
                  </a:lnTo>
                  <a:close/>
                </a:path>
              </a:pathLst>
            </a:custGeom>
            <a:solidFill>
              <a:srgbClr val="0CC0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65100"/>
              <a:ext cx="705725" cy="2864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108578" y="-66675"/>
            <a:ext cx="13179422" cy="927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Limitation &amp; Prospects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7662650" y="4202840"/>
            <a:ext cx="10127056" cy="2207798"/>
            <a:chOff x="0" y="0"/>
            <a:chExt cx="2667208" cy="58147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667208" cy="581478"/>
            </a:xfrm>
            <a:custGeom>
              <a:avLst/>
              <a:gdLst/>
              <a:ahLst/>
              <a:cxnLst/>
              <a:rect l="l" t="t" r="r" b="b"/>
              <a:pathLst>
                <a:path w="2667208" h="581478">
                  <a:moveTo>
                    <a:pt x="38988" y="0"/>
                  </a:moveTo>
                  <a:lnTo>
                    <a:pt x="2628220" y="0"/>
                  </a:lnTo>
                  <a:cubicBezTo>
                    <a:pt x="2638560" y="0"/>
                    <a:pt x="2648477" y="4108"/>
                    <a:pt x="2655789" y="11419"/>
                  </a:cubicBezTo>
                  <a:cubicBezTo>
                    <a:pt x="2663101" y="18731"/>
                    <a:pt x="2667208" y="28648"/>
                    <a:pt x="2667208" y="38988"/>
                  </a:cubicBezTo>
                  <a:lnTo>
                    <a:pt x="2667208" y="542489"/>
                  </a:lnTo>
                  <a:cubicBezTo>
                    <a:pt x="2667208" y="564022"/>
                    <a:pt x="2649753" y="581478"/>
                    <a:pt x="2628220" y="581478"/>
                  </a:cubicBezTo>
                  <a:lnTo>
                    <a:pt x="38988" y="581478"/>
                  </a:lnTo>
                  <a:cubicBezTo>
                    <a:pt x="28648" y="581478"/>
                    <a:pt x="18731" y="577370"/>
                    <a:pt x="11419" y="570058"/>
                  </a:cubicBezTo>
                  <a:cubicBezTo>
                    <a:pt x="4108" y="562747"/>
                    <a:pt x="0" y="552830"/>
                    <a:pt x="0" y="542489"/>
                  </a:cubicBezTo>
                  <a:lnTo>
                    <a:pt x="0" y="38988"/>
                  </a:lnTo>
                  <a:cubicBezTo>
                    <a:pt x="0" y="17456"/>
                    <a:pt x="17456" y="0"/>
                    <a:pt x="38988" y="0"/>
                  </a:cubicBezTo>
                  <a:close/>
                </a:path>
              </a:pathLst>
            </a:custGeom>
            <a:solidFill>
              <a:srgbClr val="CEE2F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2667208" cy="6195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453390" lvl="1" indent="-226695" algn="l">
                <a:lnSpc>
                  <a:spcPts val="2940"/>
                </a:lnSpc>
                <a:buFont typeface="Arial"/>
                <a:buChar char="•"/>
              </a:pPr>
              <a:r>
                <a:rPr lang="en-US" sz="21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Context-dependence: Parameters like pathway activation rates can vary substantially across tissue types, tumor types, and individual patients.</a:t>
              </a:r>
            </a:p>
            <a:p>
              <a:pPr marL="453390" lvl="1" indent="-226695" algn="l">
                <a:lnSpc>
                  <a:spcPts val="2940"/>
                </a:lnSpc>
                <a:buFont typeface="Arial"/>
                <a:buChar char="•"/>
              </a:pPr>
              <a:r>
                <a:rPr lang="en-US" sz="21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Temporal dynamics: Some parameters likely change over time due to disease progression or treatment effects, whereas our model treats most parameters as static.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23353" y="4492207"/>
            <a:ext cx="4983317" cy="1629064"/>
            <a:chOff x="0" y="0"/>
            <a:chExt cx="1312479" cy="42905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312479" cy="429054"/>
            </a:xfrm>
            <a:custGeom>
              <a:avLst/>
              <a:gdLst/>
              <a:ahLst/>
              <a:cxnLst/>
              <a:rect l="l" t="t" r="r" b="b"/>
              <a:pathLst>
                <a:path w="1312479" h="429054">
                  <a:moveTo>
                    <a:pt x="0" y="0"/>
                  </a:moveTo>
                  <a:lnTo>
                    <a:pt x="1312479" y="0"/>
                  </a:lnTo>
                  <a:lnTo>
                    <a:pt x="1312479" y="429054"/>
                  </a:lnTo>
                  <a:lnTo>
                    <a:pt x="0" y="429054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312479" cy="4862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Parameter Uncertainty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730060" y="4654175"/>
            <a:ext cx="1609200" cy="1305128"/>
            <a:chOff x="0" y="0"/>
            <a:chExt cx="807325" cy="65477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07325" cy="654774"/>
            </a:xfrm>
            <a:custGeom>
              <a:avLst/>
              <a:gdLst/>
              <a:ahLst/>
              <a:cxnLst/>
              <a:rect l="l" t="t" r="r" b="b"/>
              <a:pathLst>
                <a:path w="807325" h="654774">
                  <a:moveTo>
                    <a:pt x="807325" y="327387"/>
                  </a:moveTo>
                  <a:lnTo>
                    <a:pt x="400925" y="0"/>
                  </a:lnTo>
                  <a:lnTo>
                    <a:pt x="400925" y="203200"/>
                  </a:lnTo>
                  <a:lnTo>
                    <a:pt x="0" y="203200"/>
                  </a:lnTo>
                  <a:lnTo>
                    <a:pt x="0" y="451574"/>
                  </a:lnTo>
                  <a:lnTo>
                    <a:pt x="400925" y="451574"/>
                  </a:lnTo>
                  <a:lnTo>
                    <a:pt x="400925" y="654774"/>
                  </a:lnTo>
                  <a:lnTo>
                    <a:pt x="807325" y="327387"/>
                  </a:lnTo>
                  <a:close/>
                </a:path>
              </a:pathLst>
            </a:custGeom>
            <a:solidFill>
              <a:srgbClr val="0CC0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165100"/>
              <a:ext cx="705725" cy="2864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776661" y="7081847"/>
            <a:ext cx="10127056" cy="2719681"/>
            <a:chOff x="0" y="0"/>
            <a:chExt cx="2667208" cy="71629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667208" cy="716295"/>
            </a:xfrm>
            <a:custGeom>
              <a:avLst/>
              <a:gdLst/>
              <a:ahLst/>
              <a:cxnLst/>
              <a:rect l="l" t="t" r="r" b="b"/>
              <a:pathLst>
                <a:path w="2667208" h="716295">
                  <a:moveTo>
                    <a:pt x="38988" y="0"/>
                  </a:moveTo>
                  <a:lnTo>
                    <a:pt x="2628220" y="0"/>
                  </a:lnTo>
                  <a:cubicBezTo>
                    <a:pt x="2638560" y="0"/>
                    <a:pt x="2648477" y="4108"/>
                    <a:pt x="2655789" y="11419"/>
                  </a:cubicBezTo>
                  <a:cubicBezTo>
                    <a:pt x="2663101" y="18731"/>
                    <a:pt x="2667208" y="28648"/>
                    <a:pt x="2667208" y="38988"/>
                  </a:cubicBezTo>
                  <a:lnTo>
                    <a:pt x="2667208" y="677306"/>
                  </a:lnTo>
                  <a:cubicBezTo>
                    <a:pt x="2667208" y="698839"/>
                    <a:pt x="2649753" y="716295"/>
                    <a:pt x="2628220" y="716295"/>
                  </a:cubicBezTo>
                  <a:lnTo>
                    <a:pt x="38988" y="716295"/>
                  </a:lnTo>
                  <a:cubicBezTo>
                    <a:pt x="17456" y="716295"/>
                    <a:pt x="0" y="698839"/>
                    <a:pt x="0" y="677306"/>
                  </a:cubicBezTo>
                  <a:lnTo>
                    <a:pt x="0" y="38988"/>
                  </a:lnTo>
                  <a:cubicBezTo>
                    <a:pt x="0" y="17456"/>
                    <a:pt x="17456" y="0"/>
                    <a:pt x="38988" y="0"/>
                  </a:cubicBezTo>
                  <a:close/>
                </a:path>
              </a:pathLst>
            </a:custGeom>
            <a:solidFill>
              <a:srgbClr val="CEE2F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2667208" cy="7543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453390" lvl="1" indent="-226695" algn="l">
                <a:lnSpc>
                  <a:spcPts val="2940"/>
                </a:lnSpc>
                <a:buFont typeface="Arial"/>
                <a:buChar char="•"/>
              </a:pPr>
              <a:r>
                <a:rPr lang="en-US" sz="21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High-throughput screening: Test predicted combinations in cell line panels and patient-derived organoids</a:t>
              </a:r>
            </a:p>
            <a:p>
              <a:pPr marL="453390" lvl="1" indent="-226695" algn="l">
                <a:lnSpc>
                  <a:spcPts val="2940"/>
                </a:lnSpc>
                <a:buFont typeface="Arial"/>
                <a:buChar char="•"/>
              </a:pPr>
              <a:r>
                <a:rPr lang="en-US" sz="21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Mechanistic validation: Confirm pathway dynamics, resistance mechanisms, and immune interactions via phospho-flow and co-culture assays</a:t>
              </a:r>
            </a:p>
            <a:p>
              <a:pPr marL="453390" lvl="1" indent="-226695" algn="l">
                <a:lnSpc>
                  <a:spcPts val="2940"/>
                </a:lnSpc>
                <a:buFont typeface="Arial"/>
                <a:buChar char="•"/>
              </a:pPr>
              <a:r>
                <a:rPr lang="en-US" sz="21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In vivo translation: Validate top strategies in syngeneic mouse models with biomarker development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84282" y="7627156"/>
            <a:ext cx="4983317" cy="1629064"/>
            <a:chOff x="0" y="0"/>
            <a:chExt cx="1312479" cy="429054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312479" cy="429054"/>
            </a:xfrm>
            <a:custGeom>
              <a:avLst/>
              <a:gdLst/>
              <a:ahLst/>
              <a:cxnLst/>
              <a:rect l="l" t="t" r="r" b="b"/>
              <a:pathLst>
                <a:path w="1312479" h="429054">
                  <a:moveTo>
                    <a:pt x="0" y="0"/>
                  </a:moveTo>
                  <a:lnTo>
                    <a:pt x="1312479" y="0"/>
                  </a:lnTo>
                  <a:lnTo>
                    <a:pt x="1312479" y="429054"/>
                  </a:lnTo>
                  <a:lnTo>
                    <a:pt x="0" y="429054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1312479" cy="4862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Validation Limitations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690990" y="7789124"/>
            <a:ext cx="1609200" cy="1305128"/>
            <a:chOff x="0" y="0"/>
            <a:chExt cx="807325" cy="65477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07325" cy="654774"/>
            </a:xfrm>
            <a:custGeom>
              <a:avLst/>
              <a:gdLst/>
              <a:ahLst/>
              <a:cxnLst/>
              <a:rect l="l" t="t" r="r" b="b"/>
              <a:pathLst>
                <a:path w="807325" h="654774">
                  <a:moveTo>
                    <a:pt x="807325" y="327387"/>
                  </a:moveTo>
                  <a:lnTo>
                    <a:pt x="400925" y="0"/>
                  </a:lnTo>
                  <a:lnTo>
                    <a:pt x="400925" y="203200"/>
                  </a:lnTo>
                  <a:lnTo>
                    <a:pt x="0" y="203200"/>
                  </a:lnTo>
                  <a:lnTo>
                    <a:pt x="0" y="451574"/>
                  </a:lnTo>
                  <a:lnTo>
                    <a:pt x="400925" y="451574"/>
                  </a:lnTo>
                  <a:lnTo>
                    <a:pt x="400925" y="654774"/>
                  </a:lnTo>
                  <a:lnTo>
                    <a:pt x="807325" y="327387"/>
                  </a:lnTo>
                  <a:close/>
                </a:path>
              </a:pathLst>
            </a:custGeom>
            <a:solidFill>
              <a:srgbClr val="0CC0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165100"/>
              <a:ext cx="705725" cy="2864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34" name="Freeform 34"/>
          <p:cNvSpPr/>
          <p:nvPr/>
        </p:nvSpPr>
        <p:spPr>
          <a:xfrm>
            <a:off x="3711701" y="28575"/>
            <a:ext cx="1342883" cy="783348"/>
          </a:xfrm>
          <a:custGeom>
            <a:avLst/>
            <a:gdLst/>
            <a:ahLst/>
            <a:cxnLst/>
            <a:rect l="l" t="t" r="r" b="b"/>
            <a:pathLst>
              <a:path w="1342883" h="783348">
                <a:moveTo>
                  <a:pt x="0" y="0"/>
                </a:moveTo>
                <a:lnTo>
                  <a:pt x="1342883" y="0"/>
                </a:lnTo>
                <a:lnTo>
                  <a:pt x="1342883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TextBox 35"/>
          <p:cNvSpPr txBox="1"/>
          <p:nvPr/>
        </p:nvSpPr>
        <p:spPr>
          <a:xfrm>
            <a:off x="17584968" y="9706610"/>
            <a:ext cx="703032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866775"/>
            <a:ext cx="1828800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9050" y="28575"/>
            <a:ext cx="808896" cy="783348"/>
          </a:xfrm>
          <a:custGeom>
            <a:avLst/>
            <a:gdLst/>
            <a:ahLst/>
            <a:cxnLst/>
            <a:rect l="l" t="t" r="r" b="b"/>
            <a:pathLst>
              <a:path w="808896" h="783348">
                <a:moveTo>
                  <a:pt x="0" y="0"/>
                </a:moveTo>
                <a:lnTo>
                  <a:pt x="808896" y="0"/>
                </a:lnTo>
                <a:lnTo>
                  <a:pt x="808896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05611" y="28575"/>
            <a:ext cx="864418" cy="783348"/>
          </a:xfrm>
          <a:custGeom>
            <a:avLst/>
            <a:gdLst/>
            <a:ahLst/>
            <a:cxnLst/>
            <a:rect l="l" t="t" r="r" b="b"/>
            <a:pathLst>
              <a:path w="864418" h="783348">
                <a:moveTo>
                  <a:pt x="0" y="0"/>
                </a:moveTo>
                <a:lnTo>
                  <a:pt x="864418" y="0"/>
                </a:lnTo>
                <a:lnTo>
                  <a:pt x="864418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746" r="-352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922022" y="121527"/>
            <a:ext cx="1761104" cy="783348"/>
          </a:xfrm>
          <a:custGeom>
            <a:avLst/>
            <a:gdLst/>
            <a:ahLst/>
            <a:cxnLst/>
            <a:rect l="l" t="t" r="r" b="b"/>
            <a:pathLst>
              <a:path w="1761104" h="783348">
                <a:moveTo>
                  <a:pt x="0" y="0"/>
                </a:moveTo>
                <a:lnTo>
                  <a:pt x="1761104" y="0"/>
                </a:lnTo>
                <a:lnTo>
                  <a:pt x="1761104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2141024" y="1151907"/>
            <a:ext cx="15720312" cy="2491066"/>
            <a:chOff x="0" y="-76200"/>
            <a:chExt cx="4140329" cy="65608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140329" cy="520061"/>
            </a:xfrm>
            <a:custGeom>
              <a:avLst/>
              <a:gdLst/>
              <a:ahLst/>
              <a:cxnLst/>
              <a:rect l="l" t="t" r="r" b="b"/>
              <a:pathLst>
                <a:path w="4140329" h="520061">
                  <a:moveTo>
                    <a:pt x="25116" y="0"/>
                  </a:moveTo>
                  <a:lnTo>
                    <a:pt x="4115213" y="0"/>
                  </a:lnTo>
                  <a:cubicBezTo>
                    <a:pt x="4129084" y="0"/>
                    <a:pt x="4140329" y="11245"/>
                    <a:pt x="4140329" y="25116"/>
                  </a:cubicBezTo>
                  <a:lnTo>
                    <a:pt x="4140329" y="494945"/>
                  </a:lnTo>
                  <a:cubicBezTo>
                    <a:pt x="4140329" y="508816"/>
                    <a:pt x="4129084" y="520061"/>
                    <a:pt x="4115213" y="520061"/>
                  </a:cubicBezTo>
                  <a:lnTo>
                    <a:pt x="25116" y="520061"/>
                  </a:lnTo>
                  <a:cubicBezTo>
                    <a:pt x="11245" y="520061"/>
                    <a:pt x="0" y="508816"/>
                    <a:pt x="0" y="494945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CEE2F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4140329" cy="656083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l">
                <a:lnSpc>
                  <a:spcPts val="4199"/>
                </a:lnSpc>
              </a:pPr>
              <a:r>
                <a:rPr lang="en-US" sz="2799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Our approach successfully identified diverse treatment strategies representing different trade-offs between tumor reduction, immune preservation, resistance prevention, and toxicity minimization.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141024" y="3465760"/>
            <a:ext cx="15732501" cy="2439739"/>
            <a:chOff x="0" y="-76200"/>
            <a:chExt cx="4143539" cy="64256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143539" cy="520061"/>
            </a:xfrm>
            <a:custGeom>
              <a:avLst/>
              <a:gdLst/>
              <a:ahLst/>
              <a:cxnLst/>
              <a:rect l="l" t="t" r="r" b="b"/>
              <a:pathLst>
                <a:path w="4143539" h="520061">
                  <a:moveTo>
                    <a:pt x="25097" y="0"/>
                  </a:moveTo>
                  <a:lnTo>
                    <a:pt x="4118442" y="0"/>
                  </a:lnTo>
                  <a:cubicBezTo>
                    <a:pt x="4132303" y="0"/>
                    <a:pt x="4143539" y="11236"/>
                    <a:pt x="4143539" y="25097"/>
                  </a:cubicBezTo>
                  <a:lnTo>
                    <a:pt x="4143539" y="494964"/>
                  </a:lnTo>
                  <a:cubicBezTo>
                    <a:pt x="4143539" y="508825"/>
                    <a:pt x="4132303" y="520061"/>
                    <a:pt x="4118442" y="520061"/>
                  </a:cubicBezTo>
                  <a:lnTo>
                    <a:pt x="25097" y="520061"/>
                  </a:lnTo>
                  <a:cubicBezTo>
                    <a:pt x="11236" y="520061"/>
                    <a:pt x="0" y="508825"/>
                    <a:pt x="0" y="494964"/>
                  </a:cubicBezTo>
                  <a:lnTo>
                    <a:pt x="0" y="25097"/>
                  </a:lnTo>
                  <a:cubicBezTo>
                    <a:pt x="0" y="11236"/>
                    <a:pt x="11236" y="0"/>
                    <a:pt x="25097" y="0"/>
                  </a:cubicBezTo>
                  <a:close/>
                </a:path>
              </a:pathLst>
            </a:custGeom>
            <a:solidFill>
              <a:srgbClr val="CEE2F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4143539" cy="642565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l">
                <a:lnSpc>
                  <a:spcPts val="4199"/>
                </a:lnSpc>
              </a:pPr>
              <a:r>
                <a:rPr lang="en-US" sz="2799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Our results reveal fundamental biological trade-offs in JAK/STAT3 targeting, particularly between tumor control and immune preservation, and suggest that different intervention strategies may be optimal depending on disease context and treatment priorities. 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141024" y="5728285"/>
            <a:ext cx="15720312" cy="2551850"/>
            <a:chOff x="0" y="-76200"/>
            <a:chExt cx="4140329" cy="67209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140329" cy="520061"/>
            </a:xfrm>
            <a:custGeom>
              <a:avLst/>
              <a:gdLst/>
              <a:ahLst/>
              <a:cxnLst/>
              <a:rect l="l" t="t" r="r" b="b"/>
              <a:pathLst>
                <a:path w="4140329" h="520061">
                  <a:moveTo>
                    <a:pt x="25116" y="0"/>
                  </a:moveTo>
                  <a:lnTo>
                    <a:pt x="4115213" y="0"/>
                  </a:lnTo>
                  <a:cubicBezTo>
                    <a:pt x="4129084" y="0"/>
                    <a:pt x="4140329" y="11245"/>
                    <a:pt x="4140329" y="25116"/>
                  </a:cubicBezTo>
                  <a:lnTo>
                    <a:pt x="4140329" y="494945"/>
                  </a:lnTo>
                  <a:cubicBezTo>
                    <a:pt x="4140329" y="508816"/>
                    <a:pt x="4129084" y="520061"/>
                    <a:pt x="4115213" y="520061"/>
                  </a:cubicBezTo>
                  <a:lnTo>
                    <a:pt x="25116" y="520061"/>
                  </a:lnTo>
                  <a:cubicBezTo>
                    <a:pt x="11245" y="520061"/>
                    <a:pt x="0" y="508816"/>
                    <a:pt x="0" y="494945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CEE2F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76200"/>
              <a:ext cx="4140329" cy="672092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l">
                <a:lnSpc>
                  <a:spcPts val="4199"/>
                </a:lnSpc>
              </a:pPr>
              <a:r>
                <a:rPr lang="en-US" sz="2799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Sensitivity analysis identified key biological parameters that most significantly influence treatment outcomes, providing guidance for RL rewards design and potential biomarkers for further Bayesian PD precision dosing.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3711701" y="28575"/>
            <a:ext cx="1342883" cy="783348"/>
          </a:xfrm>
          <a:custGeom>
            <a:avLst/>
            <a:gdLst/>
            <a:ahLst/>
            <a:cxnLst/>
            <a:rect l="l" t="t" r="r" b="b"/>
            <a:pathLst>
              <a:path w="1342883" h="783348">
                <a:moveTo>
                  <a:pt x="0" y="0"/>
                </a:moveTo>
                <a:lnTo>
                  <a:pt x="1342883" y="0"/>
                </a:lnTo>
                <a:lnTo>
                  <a:pt x="1342883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2141024" y="7990811"/>
            <a:ext cx="15720312" cy="2003719"/>
            <a:chOff x="0" y="-76200"/>
            <a:chExt cx="4140329" cy="52772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140329" cy="413327"/>
            </a:xfrm>
            <a:custGeom>
              <a:avLst/>
              <a:gdLst/>
              <a:ahLst/>
              <a:cxnLst/>
              <a:rect l="l" t="t" r="r" b="b"/>
              <a:pathLst>
                <a:path w="4140329" h="413327">
                  <a:moveTo>
                    <a:pt x="25116" y="0"/>
                  </a:moveTo>
                  <a:lnTo>
                    <a:pt x="4115213" y="0"/>
                  </a:lnTo>
                  <a:cubicBezTo>
                    <a:pt x="4129084" y="0"/>
                    <a:pt x="4140329" y="11245"/>
                    <a:pt x="4140329" y="25116"/>
                  </a:cubicBezTo>
                  <a:lnTo>
                    <a:pt x="4140329" y="388211"/>
                  </a:lnTo>
                  <a:cubicBezTo>
                    <a:pt x="4140329" y="402082"/>
                    <a:pt x="4129084" y="413327"/>
                    <a:pt x="4115213" y="413327"/>
                  </a:cubicBezTo>
                  <a:lnTo>
                    <a:pt x="25116" y="413327"/>
                  </a:lnTo>
                  <a:cubicBezTo>
                    <a:pt x="11245" y="413327"/>
                    <a:pt x="0" y="402082"/>
                    <a:pt x="0" y="388211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CEE2F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76200"/>
              <a:ext cx="4140329" cy="527728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l">
                <a:lnSpc>
                  <a:spcPts val="4199"/>
                </a:lnSpc>
              </a:pPr>
              <a:r>
                <a:rPr lang="en-US" sz="2799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Drug development guidance: selecting drug combinations, Phase 1 dosing ranges, patient biomarkers, and designing adaptive trials balancing multiple objectives.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93638" y="1758048"/>
            <a:ext cx="1340969" cy="1340969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180975"/>
              <a:ext cx="660400" cy="5556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00"/>
                </a:lnSpc>
              </a:pPr>
              <a:r>
                <a:rPr lang="en-US" sz="5000" b="1" spc="-5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1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5108578" y="-66675"/>
            <a:ext cx="13179422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699"/>
              </a:lnSpc>
            </a:pPr>
            <a:r>
              <a:rPr lang="en-US" sz="54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Conclusion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393638" y="4071901"/>
            <a:ext cx="1340969" cy="1340969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180975"/>
              <a:ext cx="660400" cy="5556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00"/>
                </a:lnSpc>
              </a:pPr>
              <a:r>
                <a:rPr lang="en-US" sz="5000" b="1" spc="-5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2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93638" y="6334427"/>
            <a:ext cx="1340969" cy="1340969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6200" y="180975"/>
              <a:ext cx="660400" cy="5556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00"/>
                </a:lnSpc>
              </a:pPr>
              <a:r>
                <a:rPr lang="en-US" sz="5000" b="1" spc="-5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3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393638" y="8394325"/>
            <a:ext cx="1340969" cy="1340969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6200" y="180975"/>
              <a:ext cx="660400" cy="5556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00"/>
                </a:lnSpc>
              </a:pPr>
              <a:r>
                <a:rPr lang="en-US" sz="5000" b="1" spc="-5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4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7584968" y="9706610"/>
            <a:ext cx="703032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866775"/>
            <a:ext cx="1828800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9050" y="28575"/>
            <a:ext cx="808896" cy="783348"/>
          </a:xfrm>
          <a:custGeom>
            <a:avLst/>
            <a:gdLst/>
            <a:ahLst/>
            <a:cxnLst/>
            <a:rect l="l" t="t" r="r" b="b"/>
            <a:pathLst>
              <a:path w="808896" h="783348">
                <a:moveTo>
                  <a:pt x="0" y="0"/>
                </a:moveTo>
                <a:lnTo>
                  <a:pt x="808896" y="0"/>
                </a:lnTo>
                <a:lnTo>
                  <a:pt x="808896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05611" y="28575"/>
            <a:ext cx="864418" cy="783348"/>
          </a:xfrm>
          <a:custGeom>
            <a:avLst/>
            <a:gdLst/>
            <a:ahLst/>
            <a:cxnLst/>
            <a:rect l="l" t="t" r="r" b="b"/>
            <a:pathLst>
              <a:path w="864418" h="783348">
                <a:moveTo>
                  <a:pt x="0" y="0"/>
                </a:moveTo>
                <a:lnTo>
                  <a:pt x="864418" y="0"/>
                </a:lnTo>
                <a:lnTo>
                  <a:pt x="864418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746" r="-352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922022" y="121527"/>
            <a:ext cx="1761104" cy="783348"/>
          </a:xfrm>
          <a:custGeom>
            <a:avLst/>
            <a:gdLst/>
            <a:ahLst/>
            <a:cxnLst/>
            <a:rect l="l" t="t" r="r" b="b"/>
            <a:pathLst>
              <a:path w="1761104" h="783348">
                <a:moveTo>
                  <a:pt x="0" y="0"/>
                </a:moveTo>
                <a:lnTo>
                  <a:pt x="1761104" y="0"/>
                </a:lnTo>
                <a:lnTo>
                  <a:pt x="1761104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711701" y="28575"/>
            <a:ext cx="1342883" cy="783348"/>
          </a:xfrm>
          <a:custGeom>
            <a:avLst/>
            <a:gdLst/>
            <a:ahLst/>
            <a:cxnLst/>
            <a:rect l="l" t="t" r="r" b="b"/>
            <a:pathLst>
              <a:path w="1342883" h="783348">
                <a:moveTo>
                  <a:pt x="0" y="0"/>
                </a:moveTo>
                <a:lnTo>
                  <a:pt x="1342883" y="0"/>
                </a:lnTo>
                <a:lnTo>
                  <a:pt x="1342883" y="783348"/>
                </a:lnTo>
                <a:lnTo>
                  <a:pt x="0" y="7833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337820" y="6009942"/>
            <a:ext cx="2910974" cy="3133327"/>
            <a:chOff x="0" y="0"/>
            <a:chExt cx="655071" cy="70510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55071" cy="705108"/>
            </a:xfrm>
            <a:custGeom>
              <a:avLst/>
              <a:gdLst/>
              <a:ahLst/>
              <a:cxnLst/>
              <a:rect l="l" t="t" r="r" b="b"/>
              <a:pathLst>
                <a:path w="655071" h="705108">
                  <a:moveTo>
                    <a:pt x="0" y="0"/>
                  </a:moveTo>
                  <a:lnTo>
                    <a:pt x="655071" y="0"/>
                  </a:lnTo>
                  <a:lnTo>
                    <a:pt x="655071" y="705108"/>
                  </a:lnTo>
                  <a:lnTo>
                    <a:pt x="0" y="7051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37820" y="9143269"/>
            <a:ext cx="2910974" cy="495192"/>
            <a:chOff x="0" y="0"/>
            <a:chExt cx="1021461" cy="17376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21461" cy="173763"/>
            </a:xfrm>
            <a:custGeom>
              <a:avLst/>
              <a:gdLst/>
              <a:ahLst/>
              <a:cxnLst/>
              <a:rect l="l" t="t" r="r" b="b"/>
              <a:pathLst>
                <a:path w="1021461" h="173763">
                  <a:moveTo>
                    <a:pt x="0" y="0"/>
                  </a:moveTo>
                  <a:lnTo>
                    <a:pt x="1021461" y="0"/>
                  </a:lnTo>
                  <a:lnTo>
                    <a:pt x="1021461" y="173763"/>
                  </a:lnTo>
                  <a:lnTo>
                    <a:pt x="0" y="173763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021461" cy="2118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508905" y="6009942"/>
            <a:ext cx="2910974" cy="3133327"/>
            <a:chOff x="0" y="0"/>
            <a:chExt cx="655071" cy="70510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55071" cy="705108"/>
            </a:xfrm>
            <a:custGeom>
              <a:avLst/>
              <a:gdLst/>
              <a:ahLst/>
              <a:cxnLst/>
              <a:rect l="l" t="t" r="r" b="b"/>
              <a:pathLst>
                <a:path w="655071" h="705108">
                  <a:moveTo>
                    <a:pt x="0" y="0"/>
                  </a:moveTo>
                  <a:lnTo>
                    <a:pt x="655071" y="0"/>
                  </a:lnTo>
                  <a:lnTo>
                    <a:pt x="655071" y="705108"/>
                  </a:lnTo>
                  <a:lnTo>
                    <a:pt x="0" y="705108"/>
                  </a:lnTo>
                  <a:close/>
                </a:path>
              </a:pathLst>
            </a:custGeom>
            <a:blipFill>
              <a:blip r:embed="rId7"/>
              <a:stretch>
                <a:fillRect t="-8769" b="-5350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508905" y="9143269"/>
            <a:ext cx="2910974" cy="495192"/>
            <a:chOff x="0" y="0"/>
            <a:chExt cx="1021461" cy="17376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21461" cy="173763"/>
            </a:xfrm>
            <a:custGeom>
              <a:avLst/>
              <a:gdLst/>
              <a:ahLst/>
              <a:cxnLst/>
              <a:rect l="l" t="t" r="r" b="b"/>
              <a:pathLst>
                <a:path w="1021461" h="173763">
                  <a:moveTo>
                    <a:pt x="0" y="0"/>
                  </a:moveTo>
                  <a:lnTo>
                    <a:pt x="1021461" y="0"/>
                  </a:lnTo>
                  <a:lnTo>
                    <a:pt x="1021461" y="173763"/>
                  </a:lnTo>
                  <a:lnTo>
                    <a:pt x="0" y="173763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021461" cy="2118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679989" y="6009942"/>
            <a:ext cx="2910974" cy="3133327"/>
            <a:chOff x="0" y="0"/>
            <a:chExt cx="655071" cy="70510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55071" cy="705108"/>
            </a:xfrm>
            <a:custGeom>
              <a:avLst/>
              <a:gdLst/>
              <a:ahLst/>
              <a:cxnLst/>
              <a:rect l="l" t="t" r="r" b="b"/>
              <a:pathLst>
                <a:path w="655071" h="705108">
                  <a:moveTo>
                    <a:pt x="0" y="0"/>
                  </a:moveTo>
                  <a:lnTo>
                    <a:pt x="655071" y="0"/>
                  </a:lnTo>
                  <a:lnTo>
                    <a:pt x="655071" y="705108"/>
                  </a:lnTo>
                  <a:lnTo>
                    <a:pt x="0" y="705108"/>
                  </a:lnTo>
                  <a:close/>
                </a:path>
              </a:pathLst>
            </a:custGeom>
            <a:blipFill>
              <a:blip r:embed="rId8"/>
              <a:stretch>
                <a:fillRect l="-116753" t="-48148" r="-1905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679989" y="9143269"/>
            <a:ext cx="2910974" cy="495192"/>
            <a:chOff x="0" y="0"/>
            <a:chExt cx="1021461" cy="17376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21461" cy="173763"/>
            </a:xfrm>
            <a:custGeom>
              <a:avLst/>
              <a:gdLst/>
              <a:ahLst/>
              <a:cxnLst/>
              <a:rect l="l" t="t" r="r" b="b"/>
              <a:pathLst>
                <a:path w="1021461" h="173763">
                  <a:moveTo>
                    <a:pt x="0" y="0"/>
                  </a:moveTo>
                  <a:lnTo>
                    <a:pt x="1021461" y="0"/>
                  </a:lnTo>
                  <a:lnTo>
                    <a:pt x="1021461" y="173763"/>
                  </a:lnTo>
                  <a:lnTo>
                    <a:pt x="0" y="173763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1021461" cy="2118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3340989" y="1724198"/>
            <a:ext cx="2910974" cy="3133327"/>
            <a:chOff x="0" y="0"/>
            <a:chExt cx="655071" cy="70510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55071" cy="705108"/>
            </a:xfrm>
            <a:custGeom>
              <a:avLst/>
              <a:gdLst/>
              <a:ahLst/>
              <a:cxnLst/>
              <a:rect l="l" t="t" r="r" b="b"/>
              <a:pathLst>
                <a:path w="655071" h="705108">
                  <a:moveTo>
                    <a:pt x="0" y="0"/>
                  </a:moveTo>
                  <a:lnTo>
                    <a:pt x="655071" y="0"/>
                  </a:lnTo>
                  <a:lnTo>
                    <a:pt x="655071" y="705108"/>
                  </a:lnTo>
                  <a:lnTo>
                    <a:pt x="0" y="7051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340989" y="4857525"/>
            <a:ext cx="2910974" cy="495192"/>
            <a:chOff x="0" y="0"/>
            <a:chExt cx="1021461" cy="17376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21461" cy="173763"/>
            </a:xfrm>
            <a:custGeom>
              <a:avLst/>
              <a:gdLst/>
              <a:ahLst/>
              <a:cxnLst/>
              <a:rect l="l" t="t" r="r" b="b"/>
              <a:pathLst>
                <a:path w="1021461" h="173763">
                  <a:moveTo>
                    <a:pt x="0" y="0"/>
                  </a:moveTo>
                  <a:lnTo>
                    <a:pt x="1021461" y="0"/>
                  </a:lnTo>
                  <a:lnTo>
                    <a:pt x="1021461" y="173763"/>
                  </a:lnTo>
                  <a:lnTo>
                    <a:pt x="0" y="173763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1021461" cy="2118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512074" y="1724198"/>
            <a:ext cx="2910974" cy="3133327"/>
            <a:chOff x="0" y="0"/>
            <a:chExt cx="655071" cy="70510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55071" cy="705108"/>
            </a:xfrm>
            <a:custGeom>
              <a:avLst/>
              <a:gdLst/>
              <a:ahLst/>
              <a:cxnLst/>
              <a:rect l="l" t="t" r="r" b="b"/>
              <a:pathLst>
                <a:path w="655071" h="705108">
                  <a:moveTo>
                    <a:pt x="0" y="0"/>
                  </a:moveTo>
                  <a:lnTo>
                    <a:pt x="655071" y="0"/>
                  </a:lnTo>
                  <a:lnTo>
                    <a:pt x="655071" y="705108"/>
                  </a:lnTo>
                  <a:lnTo>
                    <a:pt x="0" y="7051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512074" y="4857525"/>
            <a:ext cx="2910974" cy="495192"/>
            <a:chOff x="0" y="0"/>
            <a:chExt cx="1021461" cy="17376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21461" cy="173763"/>
            </a:xfrm>
            <a:custGeom>
              <a:avLst/>
              <a:gdLst/>
              <a:ahLst/>
              <a:cxnLst/>
              <a:rect l="l" t="t" r="r" b="b"/>
              <a:pathLst>
                <a:path w="1021461" h="173763">
                  <a:moveTo>
                    <a:pt x="0" y="0"/>
                  </a:moveTo>
                  <a:lnTo>
                    <a:pt x="1021461" y="0"/>
                  </a:lnTo>
                  <a:lnTo>
                    <a:pt x="1021461" y="173763"/>
                  </a:lnTo>
                  <a:lnTo>
                    <a:pt x="0" y="173763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1021461" cy="2118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3340989" y="1724198"/>
            <a:ext cx="2910974" cy="3133327"/>
            <a:chOff x="0" y="0"/>
            <a:chExt cx="655071" cy="70510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55071" cy="705108"/>
            </a:xfrm>
            <a:custGeom>
              <a:avLst/>
              <a:gdLst/>
              <a:ahLst/>
              <a:cxnLst/>
              <a:rect l="l" t="t" r="r" b="b"/>
              <a:pathLst>
                <a:path w="655071" h="705108">
                  <a:moveTo>
                    <a:pt x="0" y="0"/>
                  </a:moveTo>
                  <a:lnTo>
                    <a:pt x="655071" y="0"/>
                  </a:lnTo>
                  <a:lnTo>
                    <a:pt x="655071" y="705108"/>
                  </a:lnTo>
                  <a:lnTo>
                    <a:pt x="0" y="705108"/>
                  </a:lnTo>
                  <a:close/>
                </a:path>
              </a:pathLst>
            </a:custGeom>
            <a:blipFill>
              <a:blip r:embed="rId9"/>
              <a:stretch>
                <a:fillRect l="-25996" t="-29933" r="-33947" b="-186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7510441" y="1724198"/>
            <a:ext cx="2910974" cy="3133327"/>
            <a:chOff x="0" y="0"/>
            <a:chExt cx="655071" cy="70510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55071" cy="705108"/>
            </a:xfrm>
            <a:custGeom>
              <a:avLst/>
              <a:gdLst/>
              <a:ahLst/>
              <a:cxnLst/>
              <a:rect l="l" t="t" r="r" b="b"/>
              <a:pathLst>
                <a:path w="655071" h="705108">
                  <a:moveTo>
                    <a:pt x="0" y="0"/>
                  </a:moveTo>
                  <a:lnTo>
                    <a:pt x="655071" y="0"/>
                  </a:lnTo>
                  <a:lnTo>
                    <a:pt x="655071" y="705108"/>
                  </a:lnTo>
                  <a:lnTo>
                    <a:pt x="0" y="705108"/>
                  </a:lnTo>
                  <a:close/>
                </a:path>
              </a:pathLst>
            </a:custGeom>
            <a:blipFill>
              <a:blip r:embed="rId10"/>
              <a:stretch>
                <a:fillRect l="-37718" t="-27500" r="-60892" b="-5586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337820" y="6057567"/>
            <a:ext cx="2866729" cy="3085702"/>
            <a:chOff x="0" y="0"/>
            <a:chExt cx="655071" cy="705108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55071" cy="705108"/>
            </a:xfrm>
            <a:custGeom>
              <a:avLst/>
              <a:gdLst/>
              <a:ahLst/>
              <a:cxnLst/>
              <a:rect l="l" t="t" r="r" b="b"/>
              <a:pathLst>
                <a:path w="655071" h="705108">
                  <a:moveTo>
                    <a:pt x="0" y="0"/>
                  </a:moveTo>
                  <a:lnTo>
                    <a:pt x="655071" y="0"/>
                  </a:lnTo>
                  <a:lnTo>
                    <a:pt x="655071" y="705108"/>
                  </a:lnTo>
                  <a:lnTo>
                    <a:pt x="0" y="705108"/>
                  </a:lnTo>
                  <a:close/>
                </a:path>
              </a:pathLst>
            </a:custGeom>
            <a:blipFill>
              <a:blip r:embed="rId11"/>
              <a:stretch>
                <a:fillRect l="-121458" t="-36538" r="-54335" b="-11968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5108578" y="-66675"/>
            <a:ext cx="13179422" cy="927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699"/>
              </a:lnSpc>
            </a:pPr>
            <a:r>
              <a:rPr lang="en-US" sz="54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Our Team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610911" y="9333665"/>
            <a:ext cx="2361528" cy="257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3"/>
              </a:lnSpc>
            </a:pPr>
            <a:r>
              <a:rPr lang="en-US" sz="1951" b="1" spc="-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HOA VU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781996" y="9333665"/>
            <a:ext cx="2361528" cy="257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3"/>
              </a:lnSpc>
            </a:pPr>
            <a:r>
              <a:rPr lang="en-US" sz="1951" b="1" spc="-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TUAN DO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953080" y="9333665"/>
            <a:ext cx="2361528" cy="257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3"/>
              </a:lnSpc>
            </a:pPr>
            <a:r>
              <a:rPr lang="en-US" sz="1951" b="1" spc="-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TIEN NGUYEN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14080" y="5047921"/>
            <a:ext cx="2361528" cy="257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3"/>
              </a:lnSpc>
            </a:pPr>
            <a:r>
              <a:rPr lang="en-US" sz="1951" b="1" spc="-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LAP NGUYEN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785164" y="5047921"/>
            <a:ext cx="2361528" cy="257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3"/>
              </a:lnSpc>
            </a:pPr>
            <a:r>
              <a:rPr lang="en-US" sz="1951" b="1" spc="-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NHUNG DUONG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0982141" y="3354881"/>
            <a:ext cx="7305859" cy="222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6000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Huge thanks to our amazing team!!!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7584968" y="9706610"/>
            <a:ext cx="703032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51770" y="5143500"/>
            <a:ext cx="8984461" cy="1734392"/>
            <a:chOff x="0" y="0"/>
            <a:chExt cx="2366278" cy="4567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66278" cy="456795"/>
            </a:xfrm>
            <a:custGeom>
              <a:avLst/>
              <a:gdLst/>
              <a:ahLst/>
              <a:cxnLst/>
              <a:rect l="l" t="t" r="r" b="b"/>
              <a:pathLst>
                <a:path w="2366278" h="456795">
                  <a:moveTo>
                    <a:pt x="43947" y="0"/>
                  </a:moveTo>
                  <a:lnTo>
                    <a:pt x="2322331" y="0"/>
                  </a:lnTo>
                  <a:cubicBezTo>
                    <a:pt x="2333986" y="0"/>
                    <a:pt x="2345165" y="4630"/>
                    <a:pt x="2353406" y="12872"/>
                  </a:cubicBezTo>
                  <a:cubicBezTo>
                    <a:pt x="2361648" y="21113"/>
                    <a:pt x="2366278" y="32291"/>
                    <a:pt x="2366278" y="43947"/>
                  </a:cubicBezTo>
                  <a:lnTo>
                    <a:pt x="2366278" y="412848"/>
                  </a:lnTo>
                  <a:cubicBezTo>
                    <a:pt x="2366278" y="437119"/>
                    <a:pt x="2346602" y="456795"/>
                    <a:pt x="2322331" y="456795"/>
                  </a:cubicBezTo>
                  <a:lnTo>
                    <a:pt x="43947" y="456795"/>
                  </a:lnTo>
                  <a:cubicBezTo>
                    <a:pt x="32291" y="456795"/>
                    <a:pt x="21113" y="452165"/>
                    <a:pt x="12872" y="443923"/>
                  </a:cubicBezTo>
                  <a:cubicBezTo>
                    <a:pt x="4630" y="435681"/>
                    <a:pt x="0" y="424503"/>
                    <a:pt x="0" y="412848"/>
                  </a:cubicBezTo>
                  <a:lnTo>
                    <a:pt x="0" y="43947"/>
                  </a:lnTo>
                  <a:cubicBezTo>
                    <a:pt x="0" y="19676"/>
                    <a:pt x="19676" y="0"/>
                    <a:pt x="43947" y="0"/>
                  </a:cubicBez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04775"/>
              <a:ext cx="2366278" cy="5615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000"/>
                </a:lnSpc>
                <a:spcBef>
                  <a:spcPct val="0"/>
                </a:spcBef>
              </a:pPr>
              <a:r>
                <a:rPr lang="en-US" sz="5000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Thank you!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05679" y="7260934"/>
            <a:ext cx="7076642" cy="580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b="1">
                <a:solidFill>
                  <a:srgbClr val="004A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Contact: nhung.duong@n2tp.com</a:t>
            </a:r>
          </a:p>
        </p:txBody>
      </p:sp>
      <p:sp>
        <p:nvSpPr>
          <p:cNvPr id="6" name="Freeform 6"/>
          <p:cNvSpPr/>
          <p:nvPr/>
        </p:nvSpPr>
        <p:spPr>
          <a:xfrm>
            <a:off x="795629" y="1496683"/>
            <a:ext cx="2655883" cy="2572001"/>
          </a:xfrm>
          <a:custGeom>
            <a:avLst/>
            <a:gdLst/>
            <a:ahLst/>
            <a:cxnLst/>
            <a:rect l="l" t="t" r="r" b="b"/>
            <a:pathLst>
              <a:path w="2655883" h="2572001">
                <a:moveTo>
                  <a:pt x="0" y="0"/>
                </a:moveTo>
                <a:lnTo>
                  <a:pt x="2655883" y="0"/>
                </a:lnTo>
                <a:lnTo>
                  <a:pt x="2655883" y="2572001"/>
                </a:lnTo>
                <a:lnTo>
                  <a:pt x="0" y="25720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3706514" y="1496683"/>
            <a:ext cx="2838181" cy="2572001"/>
          </a:xfrm>
          <a:custGeom>
            <a:avLst/>
            <a:gdLst/>
            <a:ahLst/>
            <a:cxnLst/>
            <a:rect l="l" t="t" r="r" b="b"/>
            <a:pathLst>
              <a:path w="2838181" h="2572001">
                <a:moveTo>
                  <a:pt x="0" y="0"/>
                </a:moveTo>
                <a:lnTo>
                  <a:pt x="2838182" y="0"/>
                </a:lnTo>
                <a:lnTo>
                  <a:pt x="2838182" y="2572001"/>
                </a:lnTo>
                <a:lnTo>
                  <a:pt x="0" y="25720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746" r="-352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7043741" y="1496683"/>
            <a:ext cx="5782310" cy="2572001"/>
          </a:xfrm>
          <a:custGeom>
            <a:avLst/>
            <a:gdLst/>
            <a:ahLst/>
            <a:cxnLst/>
            <a:rect l="l" t="t" r="r" b="b"/>
            <a:pathLst>
              <a:path w="5782310" h="2572001">
                <a:moveTo>
                  <a:pt x="0" y="0"/>
                </a:moveTo>
                <a:lnTo>
                  <a:pt x="5782309" y="0"/>
                </a:lnTo>
                <a:lnTo>
                  <a:pt x="5782309" y="2572001"/>
                </a:lnTo>
                <a:lnTo>
                  <a:pt x="0" y="25720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3083225" y="1496683"/>
            <a:ext cx="4409145" cy="2572001"/>
          </a:xfrm>
          <a:custGeom>
            <a:avLst/>
            <a:gdLst/>
            <a:ahLst/>
            <a:cxnLst/>
            <a:rect l="l" t="t" r="r" b="b"/>
            <a:pathLst>
              <a:path w="4409145" h="2572001">
                <a:moveTo>
                  <a:pt x="0" y="0"/>
                </a:moveTo>
                <a:lnTo>
                  <a:pt x="4409146" y="0"/>
                </a:lnTo>
                <a:lnTo>
                  <a:pt x="4409146" y="2572001"/>
                </a:lnTo>
                <a:lnTo>
                  <a:pt x="0" y="25720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2166</Words>
  <Application>Microsoft Office PowerPoint</Application>
  <PresentationFormat>Custom</PresentationFormat>
  <Paragraphs>272</Paragraphs>
  <Slides>23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Canva Sans Bold</vt:lpstr>
      <vt:lpstr>Canva Sans</vt:lpstr>
      <vt:lpstr>Open Sans Bold</vt:lpstr>
      <vt:lpstr>Canva Sans Italics</vt:lpstr>
      <vt:lpstr>Canva Sans Bold Italics</vt:lpstr>
      <vt:lpstr>Arial</vt:lpstr>
      <vt:lpstr>Montserrat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lastModifiedBy/>
  <cp:revision>1</cp:revision>
  <dcterms:created xsi:type="dcterms:W3CDTF">2025-07-21T20:22:41Z</dcterms:created>
  <dcterms:modified xsi:type="dcterms:W3CDTF">2025-07-21T20:24:35Z</dcterms:modified>
  <dc:identifier/>
</cp:coreProperties>
</file>