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panose="020B0604020202020204" charset="0"/>
      <p:regular r:id="rId26"/>
    </p:embeddedFont>
    <p:embeddedFont>
      <p:font typeface="Canva Sans Bold" panose="020B0604020202020204" charset="0"/>
      <p:regular r:id="rId27"/>
    </p:embeddedFont>
    <p:embeddedFont>
      <p:font typeface="Canva Sans Bold Italics" panose="020B0604020202020204" charset="0"/>
      <p:regular r:id="rId28"/>
    </p:embeddedFont>
    <p:embeddedFont>
      <p:font typeface="Canva Sans Italics" panose="020B0604020202020204" charset="0"/>
      <p:regular r:id="rId29"/>
    </p:embeddedFont>
    <p:embeddedFont>
      <p:font typeface="Montserrat Bold" panose="020B0604020202020204" charset="0"/>
      <p:regular r:id="rId30"/>
    </p:embeddedFont>
    <p:embeddedFont>
      <p:font typeface="Open Sans Bold"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8" d="100"/>
          <a:sy n="68" d="100"/>
        </p:scale>
        <p:origin x="89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22.07.2025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Good afternoon, everyone. It is my pleasure to be here on behalf of my team to present the research topic: “Multi-objective Reinforcement Learning for Optimizing JAK/STAT3 Pathway Interventions:  A Computational Simulation Study.”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JAK/STAT3 signaling pathway plays a critical role in cancer biology, influencing processes ranging from tumor cell proliferation and survival to immune evasion.</a:t>
            </a:r>
          </a:p>
          <a:p>
            <a:endParaRPr lang="en-US"/>
          </a:p>
          <a:p>
            <a:r>
              <a:rPr lang="en-US"/>
              <a:t>Several classes of JAK/STAT3 pathway inhibitors have been developed, including: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However, how can we combine them effectively and safely?</a:t>
            </a:r>
          </a:p>
          <a:p>
            <a:endParaRPr lang="en-US"/>
          </a:p>
          <a:p>
            <a:r>
              <a:rPr lang="en-US"/>
              <a:t>Because we had a large number of potential drug combinations, and the variety of dosing schedules and sequences.</a:t>
            </a:r>
          </a:p>
          <a:p>
            <a:endParaRPr lang="en-US"/>
          </a:p>
          <a:p>
            <a:r>
              <a:rPr lang="en-US"/>
              <a:t>So, finding the best treatment among all the options seems impossible when we only use standard methods.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Computational approach holds potential to explore and screen Tx strategies for later experimental validation</a:t>
            </a:r>
          </a:p>
          <a:p>
            <a:endParaRPr lang="en-US"/>
          </a:p>
          <a:p>
            <a:r>
              <a:rPr lang="en-US"/>
              <a:t>It included mechanistic models to investigate tumour biology and PK/PD modelling to refine the scheduling and dosing of anticancer</a:t>
            </a:r>
          </a:p>
          <a:p>
            <a:endParaRPr lang="en-US"/>
          </a:p>
          <a:p>
            <a:r>
              <a:rPr lang="en-US"/>
              <a:t>However, it faces methodological challenges. Particularly, how can we optimize multiple objective values simultaneously, represent different aspects of cancer Tx, including Efficacy, Immune Preservation, Resistance Prevention, and Toxicity Minimization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That's why this study was conducted. We aim to develop a computational framework that applies multi-objective reinforcement learning to explore the JAK/STAT3 signaling network and identify promising intervention strategies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quantitative systems pharmacology (QSP) model integrates multiple components. </a:t>
            </a:r>
          </a:p>
          <a:p>
            <a:endParaRPr lang="en-US"/>
          </a:p>
          <a:p>
            <a:r>
              <a:rPr lang="en-US"/>
              <a:t>First, we have the JAK/STAT pathway model - a system of ordinary differential equations (ODE) capturing ligand binding, receptor dynamics, JAK activation, STAT phosphorylation, and target gene expression.</a:t>
            </a:r>
          </a:p>
          <a:p>
            <a:endParaRPr lang="en-US"/>
          </a:p>
          <a:p>
            <a:r>
              <a:rPr lang="en-US"/>
              <a:t>Second, the cell population model incorporates tumor-immune dynamics influenced by pathway outputs, including proliferation rates, apoptosis rate, and T cell dynamics.</a:t>
            </a:r>
          </a:p>
          <a:p>
            <a:endParaRPr lang="en-US"/>
          </a:p>
          <a:p>
            <a:r>
              <a:rPr lang="en-US"/>
              <a:t>Third, we model resistance development as a time-dependent process that increases with therapy intensity but can recover during treatment holidays.</a:t>
            </a:r>
          </a:p>
          <a:p>
            <a:endParaRPr lang="en-US"/>
          </a:p>
          <a:p>
            <a:r>
              <a:rPr lang="en-US"/>
              <a:t>Finally, our intervention model includes PK/PD for three drug types, along with organ-specific toxicity accumulation and recovery.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order to run RL, we set four objectives that reflect real clinical priorities:</a:t>
            </a:r>
          </a:p>
          <a:p>
            <a:endParaRPr lang="en-US"/>
          </a:p>
          <a:p>
            <a:r>
              <a:rPr lang="en-US"/>
              <a:t>First, tumor reduction - comparing current tumor burden to what would occur without treatment. This ensures we're measuring true intervention impact.</a:t>
            </a:r>
          </a:p>
          <a:p>
            <a:endParaRPr lang="en-US"/>
          </a:p>
          <a:p>
            <a:r>
              <a:rPr lang="en-US"/>
              <a:t>Second, immune preservation - maintaining T cell function while accounting for JAK inhibitor immunosuppression, which is critical for long-term control.</a:t>
            </a:r>
          </a:p>
          <a:p>
            <a:endParaRPr lang="en-US"/>
          </a:p>
          <a:p>
            <a:r>
              <a:rPr lang="en-US"/>
              <a:t>Third, resistance prevention - rewarding strategies that delay or prevent resistance emergence.</a:t>
            </a:r>
          </a:p>
          <a:p>
            <a:endParaRPr lang="en-US"/>
          </a:p>
          <a:p>
            <a:r>
              <a:rPr lang="en-US"/>
              <a:t>Fourth, toxicity minimization - aggregating organ-specific toxicities to encourage tolerable regimens.</a:t>
            </a:r>
          </a:p>
          <a:p>
            <a:endParaRPr lang="en-US"/>
          </a:p>
          <a:p>
            <a:r>
              <a:rPr lang="en-US"/>
              <a:t>We trained five distinct RL agents with different weight configurations to explore the Pareto front - from balanced approaches to those prioritizing specific objectives. This lets us systematically identify trade-offs between these competing goals.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the technical details - we implemented multi-objective proximal policy optimization, or PPO. The algorithm maintains two neural networks: a policy network that outputs action probabilities and a value network that estimates expected rewards.</a:t>
            </a:r>
          </a:p>
          <a:p>
            <a:endParaRPr lang="en-US"/>
          </a:p>
          <a:p>
            <a:r>
              <a:rPr lang="en-US"/>
              <a:t>Our RL agents operate in 100-day episodes, choosing daily from 15 discrete actions - combinations of three drug types at five dose levels. The 32-dimensional state space captures pathway status, tumor metrics, immune markers, and toxicity levels.</a:t>
            </a:r>
          </a:p>
          <a:p>
            <a:endParaRPr lang="en-US"/>
          </a:p>
          <a:p>
            <a:r>
              <a:rPr lang="en-US"/>
              <a:t>We trained each agent for one million environment steps, using different reward weightings to explore diverse treatment strategies. This massive computational effort identified patterns that would be impossible to find experimentally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ensure our results were robust, we performed comprehensive sensitivity analysis using three approaches:</a:t>
            </a:r>
          </a:p>
          <a:p>
            <a:endParaRPr lang="en-US"/>
          </a:p>
          <a:p>
            <a:r>
              <a:rPr lang="en-US"/>
              <a:t>One-at-a-time analysis varied parameters individually to identify key drivers. PRCC analysis quantified parameter influence while controlling for other variables. And Sobol analysis revealed important parameter interactions.</a:t>
            </a:r>
          </a:p>
          <a:p>
            <a:endParaRPr lang="en-US"/>
          </a:p>
          <a:p>
            <a:r>
              <a:rPr lang="en-US"/>
              <a:t>Why does this matter? It validates which parameters actually drive outcomes, ensures our RL strategies aren't artifacts of specific parameter choices, identifies potential biomarkers for patient stratification, and informs future reward design.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Here's our first key finding - achieving high performance across all four objectives simultaneously is essentially impossible. Look at the differences between mean and best reward vectors - they reveal fundamental biological trade-offs.</a:t>
            </a:r>
          </a:p>
          <a:p>
            <a:endParaRPr lang="en-US"/>
          </a:p>
          <a:p>
            <a:r>
              <a:rPr lang="en-US"/>
              <a:t>The efficacy-focused agent achieved 40% tumor reduction but at the cost of severe toxicity. The resistance-preventing agent achieved perfect resistance and toxicity scores but only 6% tumor reduction.</a:t>
            </a:r>
          </a:p>
          <a:p>
            <a:endParaRPr lang="en-US"/>
          </a:p>
          <a:p>
            <a:r>
              <a:rPr lang="en-US"/>
              <a:t>Notice how toxicity minimization consistently shows the lowest values - this highlights the challenge of maintaining low toxicity while achieving other objectives. </a:t>
            </a:r>
          </a:p>
          <a:p>
            <a:endParaRPr lang="en-US"/>
          </a:p>
          <a:p>
            <a:r>
              <a:rPr lang="en-US"/>
              <a:t>However, we did find exceptional solutions, particularly this resistance-preventing strategy that scored perfectly on both resistance and toxicity.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Although attaining high performance in four objectives simultaneously seems impractical, we can identify a set of optimal intervention strategies</a:t>
            </a:r>
          </a:p>
          <a:p>
            <a:endParaRPr lang="en-US"/>
          </a:p>
          <a:p>
            <a:r>
              <a:rPr lang="en-US"/>
              <a:t>We first clustered interventional strategies in distinct regions of the objective space, representing qualitatively different treatment paradigms. This included</a:t>
            </a:r>
          </a:p>
          <a:p>
            <a:endParaRPr lang="en-US"/>
          </a:p>
          <a:p>
            <a:r>
              <a:rPr lang="en-US"/>
              <a:t>1. High Immune Preservation Cluster: immune preservation values &gt;0.94 with limited tumor reduction (0.05-0.10) but varied considerably in resistance prevention (0.2-0.95) and toxicity minimization (0.25-1.0).</a:t>
            </a:r>
          </a:p>
          <a:p>
            <a:endParaRPr lang="en-US"/>
          </a:p>
          <a:p>
            <a:r>
              <a:rPr lang="en-US"/>
              <a:t>2. High Tumor Reduction Cluster: achieved tumor reduction values &gt;0.25, but sacrificed resistance prevention (≤0.2) and toxicity profiles (≤0.02).</a:t>
            </a:r>
          </a:p>
          <a:p>
            <a:endParaRPr lang="en-US"/>
          </a:p>
          <a:p>
            <a:r>
              <a:rPr lang="en-US"/>
              <a:t>3. Balanced Strategies: Achieved moderate performance across all objectives (all values ~0.2-0.3).</a:t>
            </a:r>
          </a:p>
          <a:p>
            <a:endParaRPr lang="en-US"/>
          </a:p>
          <a:p>
            <a:r>
              <a:rPr lang="en-US"/>
              <a:t>4. Exceptional Points: Outlier strategies achieved near-optimal performance in three objectives simultaneously, especially scoring perfectly on resistance prevention and toxicity minimization.</a:t>
            </a:r>
          </a:p>
          <a:p>
            <a:endParaRPr lang="en-US"/>
          </a:p>
          <a:p>
            <a:r>
              <a:rPr lang="en-US"/>
              <a:t>We then selected these strategies for futher exploration.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examine a specific Pareto-optimal strategy that prioritizes tumor reduction. This approach uses continuous moderate-dose JAK inhibitor, high-dose STAT inhibitor, and pulsed cytokine blocker with drug holidays.</a:t>
            </a:r>
          </a:p>
          <a:p>
            <a:endParaRPr lang="en-US"/>
          </a:p>
          <a:p>
            <a:r>
              <a:rPr lang="en-US"/>
              <a:t>The results? 28% tumor reduction after 100 days - clinically meaningful. T cells maintained at 24% of baseline - concerning but manageable. However, significant cumulative toxicity limits long-term use.</a:t>
            </a:r>
          </a:p>
          <a:p>
            <a:endParaRPr lang="en-US"/>
          </a:p>
          <a:p>
            <a:r>
              <a:rPr lang="en-US"/>
              <a:t>The graphs show tumor trajectory compared to no treatment, and T cell dynamics over time. This represents an aggressive approach suitable for advanced disease where immediate response is critical.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sensitivity analysis revealed which parameters most influence this strategy's success. Tumor reduction was highly sensitive to baseline proliferation rate - faster-growing tumors actually respond better to this approach.</a:t>
            </a:r>
          </a:p>
          <a:p>
            <a:endParaRPr lang="en-US"/>
          </a:p>
          <a:p>
            <a:r>
              <a:rPr lang="en-US"/>
              <a:t>Immune preservation depended critically on JAK inhibitor effects and resistance phase multipliers. Interestingly, resistance prevention showed non-monotonic behavior with STAT inhibitor toxicity - there's an optimal middle ground.</a:t>
            </a:r>
          </a:p>
          <a:p>
            <a:endParaRPr lang="en-US"/>
          </a:p>
          <a:p>
            <a:r>
              <a:rPr lang="en-US"/>
              <a:t>The key message? This Pareto-optimal strategy is generally robust, but patient-specific factors like tumor growth rate and STAT inhibitor response could significantly impact outcomes. This points toward personalized medicine applications.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contrast this with a completely different approach - the resistance prevention strategy. Using minimal JAK and STAT inhibition with very low-dose cytokine blocker, this gentle approach achieved remarkable results:</a:t>
            </a:r>
          </a:p>
          <a:p>
            <a:endParaRPr lang="en-US"/>
          </a:p>
          <a:p>
            <a:r>
              <a:rPr lang="en-US"/>
              <a:t>94% resistance prevention score, better toxicity profile, slightly better immune preservation, but only 6.4% tumor reduction.</a:t>
            </a:r>
          </a:p>
          <a:p>
            <a:endParaRPr lang="en-US"/>
          </a:p>
          <a:p>
            <a:r>
              <a:rPr lang="en-US"/>
              <a:t>This represents a paradigm shift - accepting slower tumor control to maintain treatment options long-term. It could be ideal for maintenance therapy, early-stage disease, or patients at high risk for resistance development.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Đọc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đọc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đọc slide</a:t>
            </a:r>
          </a:p>
          <a:p>
            <a:endParaRPr lang="en-US"/>
          </a:p>
          <a:p>
            <a:r>
              <a:rPr lang="en-US"/>
              <a:t>Kết =&gt; These robust parameter rankings inform both clinical biomarker development and future RL system design. We now know which biological measurements would be most valuable for personalizing treatment.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Of course, our work has limitations. We simplified pathway cross-talk, aggregated immune cell types, and ignored spatial considerations. Parameters vary across patients and time, which our static model doesn't capture. And crucially, we need experimental validation.</a:t>
            </a:r>
          </a:p>
          <a:p>
            <a:endParaRPr lang="en-US"/>
          </a:p>
          <a:p>
            <a:r>
              <a:rPr lang="en-US"/>
              <a:t>But these limitations point to exciting future directions - more detailed models, patient-specific parameterization, and clinical validation studies.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conclude: First, we successfully identified diverse treatment strategies with different trade-offs using multi-objective RL. </a:t>
            </a:r>
          </a:p>
          <a:p>
            <a:endParaRPr lang="en-US"/>
          </a:p>
          <a:p>
            <a:r>
              <a:rPr lang="en-US"/>
              <a:t>Second, we revealed fundamental biological trade-offs in JAK/STAT targeting - you can't optimize everything simultaneously. </a:t>
            </a:r>
          </a:p>
          <a:p>
            <a:endParaRPr lang="en-US"/>
          </a:p>
          <a:p>
            <a:r>
              <a:rPr lang="en-US"/>
              <a:t>Third, our sensitivity analysis identified key parameters that could serve as biomarkers for treatment personalization.</a:t>
            </a:r>
          </a:p>
          <a:p>
            <a:endParaRPr lang="en-US"/>
          </a:p>
          <a:p>
            <a:endParaRPr lang="en-US"/>
          </a:p>
          <a:p>
            <a:r>
              <a:rPr lang="en-US"/>
              <a:t>This work demonstrates how AI can help us navigate the complexity of cancer treatment, finding non-obvious strategies that balance multiple clinical objectives.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conclude: First, we successfully identified diverse treatment strategies with different trade-offs using multi-objective RL. </a:t>
            </a:r>
          </a:p>
          <a:p>
            <a:endParaRPr lang="en-US"/>
          </a:p>
          <a:p>
            <a:r>
              <a:rPr lang="en-US"/>
              <a:t>Second, we revealed fundamental biological trade-offs in JAK/STAT targeting - you can't optimize everything simultaneously. </a:t>
            </a:r>
          </a:p>
          <a:p>
            <a:endParaRPr lang="en-US"/>
          </a:p>
          <a:p>
            <a:r>
              <a:rPr lang="en-US"/>
              <a:t>Third, our sensitivity analysis identified key parameters that could serve as biomarkers for treatment personalization.</a:t>
            </a:r>
          </a:p>
          <a:p>
            <a:endParaRPr lang="en-US"/>
          </a:p>
          <a:p>
            <a:endParaRPr lang="en-US"/>
          </a:p>
          <a:p>
            <a:r>
              <a:rPr lang="en-US"/>
              <a:t>This work demonstrates how AI can help us navigate the complexity of cancer treatment, finding non-obvious strategies that balance multiple clinical objectives.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Thank you so much for listening. I hope to receive your comments and suggestions.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5.png"/><Relationship Id="rId5" Type="http://schemas.openxmlformats.org/officeDocument/2006/relationships/image" Target="../media/image3.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24.png"/><Relationship Id="rId4" Type="http://schemas.openxmlformats.org/officeDocument/2006/relationships/image" Target="../media/image2.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32.png"/><Relationship Id="rId4" Type="http://schemas.openxmlformats.org/officeDocument/2006/relationships/image" Target="../media/image2.png"/><Relationship Id="rId9"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37.png"/><Relationship Id="rId4" Type="http://schemas.openxmlformats.org/officeDocument/2006/relationships/image" Target="../media/image2.png"/><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41.png"/><Relationship Id="rId4" Type="http://schemas.openxmlformats.org/officeDocument/2006/relationships/image" Target="../media/image2.png"/><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png"/><Relationship Id="rId7"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45.png"/><Relationship Id="rId4" Type="http://schemas.openxmlformats.org/officeDocument/2006/relationships/image" Target="../media/image2.png"/><Relationship Id="rId9"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png"/><Relationship Id="rId7"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50.jpeg"/><Relationship Id="rId5" Type="http://schemas.openxmlformats.org/officeDocument/2006/relationships/image" Target="../media/image3.png"/><Relationship Id="rId10" Type="http://schemas.openxmlformats.org/officeDocument/2006/relationships/image" Target="../media/image49.png"/><Relationship Id="rId4" Type="http://schemas.openxmlformats.org/officeDocument/2006/relationships/image" Target="../media/image2.png"/><Relationship Id="rId9"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72808" y="2274739"/>
            <a:ext cx="14914992" cy="3086100"/>
            <a:chOff x="0" y="0"/>
            <a:chExt cx="3882768" cy="812800"/>
          </a:xfrm>
        </p:grpSpPr>
        <p:sp>
          <p:nvSpPr>
            <p:cNvPr id="3" name="Freeform 3"/>
            <p:cNvSpPr/>
            <p:nvPr/>
          </p:nvSpPr>
          <p:spPr>
            <a:xfrm>
              <a:off x="0" y="0"/>
              <a:ext cx="3882768" cy="812800"/>
            </a:xfrm>
            <a:custGeom>
              <a:avLst/>
              <a:gdLst/>
              <a:ahLst/>
              <a:cxnLst/>
              <a:rect l="l" t="t" r="r" b="b"/>
              <a:pathLst>
                <a:path w="3882768" h="812800">
                  <a:moveTo>
                    <a:pt x="26783" y="0"/>
                  </a:moveTo>
                  <a:lnTo>
                    <a:pt x="3855986" y="0"/>
                  </a:lnTo>
                  <a:cubicBezTo>
                    <a:pt x="3863089" y="0"/>
                    <a:pt x="3869901" y="2822"/>
                    <a:pt x="3874924" y="7844"/>
                  </a:cubicBezTo>
                  <a:cubicBezTo>
                    <a:pt x="3879947" y="12867"/>
                    <a:pt x="3882768" y="19679"/>
                    <a:pt x="3882768" y="26783"/>
                  </a:cubicBezTo>
                  <a:lnTo>
                    <a:pt x="3882768" y="786017"/>
                  </a:lnTo>
                  <a:cubicBezTo>
                    <a:pt x="3882768" y="793121"/>
                    <a:pt x="3879947" y="799933"/>
                    <a:pt x="3874924" y="804956"/>
                  </a:cubicBezTo>
                  <a:cubicBezTo>
                    <a:pt x="3869901" y="809978"/>
                    <a:pt x="3863089" y="812800"/>
                    <a:pt x="3855986" y="812800"/>
                  </a:cubicBezTo>
                  <a:lnTo>
                    <a:pt x="26783" y="812800"/>
                  </a:lnTo>
                  <a:cubicBezTo>
                    <a:pt x="19679" y="812800"/>
                    <a:pt x="12867" y="809978"/>
                    <a:pt x="7844" y="804956"/>
                  </a:cubicBezTo>
                  <a:cubicBezTo>
                    <a:pt x="2822" y="799933"/>
                    <a:pt x="0" y="793121"/>
                    <a:pt x="0" y="786017"/>
                  </a:cubicBezTo>
                  <a:lnTo>
                    <a:pt x="0" y="26783"/>
                  </a:lnTo>
                  <a:cubicBezTo>
                    <a:pt x="0" y="19679"/>
                    <a:pt x="2822" y="12867"/>
                    <a:pt x="7844" y="7844"/>
                  </a:cubicBezTo>
                  <a:cubicBezTo>
                    <a:pt x="12867" y="2822"/>
                    <a:pt x="19679" y="0"/>
                    <a:pt x="26783" y="0"/>
                  </a:cubicBezTo>
                  <a:close/>
                </a:path>
              </a:pathLst>
            </a:custGeom>
            <a:solidFill>
              <a:srgbClr val="004AAD"/>
            </a:solidFill>
          </p:spPr>
          <p:txBody>
            <a:bodyPr/>
            <a:lstStyle/>
            <a:p>
              <a:endParaRPr lang="en-US"/>
            </a:p>
          </p:txBody>
        </p:sp>
        <p:sp>
          <p:nvSpPr>
            <p:cNvPr id="4" name="TextBox 4"/>
            <p:cNvSpPr txBox="1"/>
            <p:nvPr/>
          </p:nvSpPr>
          <p:spPr>
            <a:xfrm>
              <a:off x="0" y="-104775"/>
              <a:ext cx="3882768" cy="917575"/>
            </a:xfrm>
            <a:prstGeom prst="rect">
              <a:avLst/>
            </a:prstGeom>
          </p:spPr>
          <p:txBody>
            <a:bodyPr lIns="50800" tIns="50800" rIns="50800" bIns="50800" rtlCol="0" anchor="ctr"/>
            <a:lstStyle/>
            <a:p>
              <a:pPr algn="ctr">
                <a:lnSpc>
                  <a:spcPts val="7000"/>
                </a:lnSpc>
                <a:spcBef>
                  <a:spcPct val="0"/>
                </a:spcBef>
              </a:pPr>
              <a:r>
                <a:rPr lang="en-US" sz="5000" b="1" dirty="0">
                  <a:solidFill>
                    <a:srgbClr val="FFFFFF"/>
                  </a:solidFill>
                  <a:latin typeface="Open Sans Bold"/>
                  <a:ea typeface="Open Sans Bold"/>
                  <a:cs typeface="Open Sans Bold"/>
                  <a:sym typeface="Open Sans Bold"/>
                </a:rPr>
                <a:t>Multi-objective Reinforcement Learning for Optimizing JAK/STAT3 Pathway Interventions: A Computational Simulation Study</a:t>
              </a:r>
            </a:p>
          </p:txBody>
        </p:sp>
      </p:grpSp>
      <p:sp>
        <p:nvSpPr>
          <p:cNvPr id="5" name="Freeform 5"/>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6" name="Freeform 6"/>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7" name="Freeform 7"/>
          <p:cNvSpPr/>
          <p:nvPr/>
        </p:nvSpPr>
        <p:spPr>
          <a:xfrm>
            <a:off x="1922022" y="114300"/>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8" name="Freeform 8"/>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2922872" y="5587492"/>
            <a:ext cx="12652909" cy="580363"/>
          </a:xfrm>
          <a:prstGeom prst="rect">
            <a:avLst/>
          </a:prstGeom>
        </p:spPr>
        <p:txBody>
          <a:bodyPr wrap="square" lIns="0" tIns="0" rIns="0" bIns="0" rtlCol="0" anchor="t">
            <a:spAutoFit/>
          </a:bodyPr>
          <a:lstStyle/>
          <a:p>
            <a:pPr algn="ctr">
              <a:lnSpc>
                <a:spcPts val="4759"/>
              </a:lnSpc>
              <a:spcBef>
                <a:spcPct val="0"/>
              </a:spcBef>
            </a:pPr>
            <a:r>
              <a:rPr lang="en-US" sz="3399" b="1" dirty="0">
                <a:solidFill>
                  <a:srgbClr val="004AAD"/>
                </a:solidFill>
                <a:latin typeface="Canva Sans Bold"/>
                <a:ea typeface="Canva Sans Bold"/>
                <a:cs typeface="Canva Sans Bold"/>
                <a:sym typeface="Canva Sans Bold"/>
              </a:rPr>
              <a:t>Nhung Duong, Tuan Do, Tien Nguyen, Hoa Vu, Lap Nguyen</a:t>
            </a:r>
          </a:p>
        </p:txBody>
      </p:sp>
      <p:sp>
        <p:nvSpPr>
          <p:cNvPr id="10" name="TextBox 10"/>
          <p:cNvSpPr txBox="1"/>
          <p:nvPr/>
        </p:nvSpPr>
        <p:spPr>
          <a:xfrm>
            <a:off x="6135073" y="7464311"/>
            <a:ext cx="6017854" cy="580363"/>
          </a:xfrm>
          <a:prstGeom prst="rect">
            <a:avLst/>
          </a:prstGeom>
        </p:spPr>
        <p:txBody>
          <a:bodyPr wrap="square" lIns="0" tIns="0" rIns="0" bIns="0" rtlCol="0" anchor="t">
            <a:spAutoFit/>
          </a:bodyPr>
          <a:lstStyle/>
          <a:p>
            <a:pPr algn="ctr">
              <a:lnSpc>
                <a:spcPts val="4759"/>
              </a:lnSpc>
              <a:spcBef>
                <a:spcPct val="0"/>
              </a:spcBef>
            </a:pPr>
            <a:r>
              <a:rPr lang="en-US" sz="3399" dirty="0">
                <a:solidFill>
                  <a:srgbClr val="004AAD"/>
                </a:solidFill>
                <a:latin typeface="Canva Sans"/>
                <a:ea typeface="Canva Sans"/>
                <a:cs typeface="Canva Sans"/>
                <a:sym typeface="Canva Sans"/>
              </a:rPr>
              <a:t>Presenter: Nhung Duong</a:t>
            </a:r>
          </a:p>
        </p:txBody>
      </p:sp>
      <p:sp>
        <p:nvSpPr>
          <p:cNvPr id="11" name="TextBox 11"/>
          <p:cNvSpPr txBox="1"/>
          <p:nvPr/>
        </p:nvSpPr>
        <p:spPr>
          <a:xfrm>
            <a:off x="4191000" y="6509695"/>
            <a:ext cx="10624584" cy="580363"/>
          </a:xfrm>
          <a:prstGeom prst="rect">
            <a:avLst/>
          </a:prstGeom>
        </p:spPr>
        <p:txBody>
          <a:bodyPr wrap="square" lIns="0" tIns="0" rIns="0" bIns="0" rtlCol="0" anchor="t">
            <a:spAutoFit/>
          </a:bodyPr>
          <a:lstStyle/>
          <a:p>
            <a:pPr algn="ctr">
              <a:lnSpc>
                <a:spcPts val="4759"/>
              </a:lnSpc>
              <a:spcBef>
                <a:spcPct val="0"/>
              </a:spcBef>
            </a:pPr>
            <a:r>
              <a:rPr lang="en-US" sz="3399" b="1" i="1" dirty="0">
                <a:solidFill>
                  <a:srgbClr val="004AAD"/>
                </a:solidFill>
                <a:latin typeface="Canva Sans Bold Italics"/>
                <a:ea typeface="Canva Sans Bold Italics"/>
                <a:cs typeface="Canva Sans Bold Italics"/>
                <a:sym typeface="Canva Sans Bold Italics"/>
              </a:rPr>
              <a:t>From Hanoi University of Pharmacy, Vietnam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827946" y="1437370"/>
            <a:ext cx="8876957" cy="7412259"/>
          </a:xfrm>
          <a:custGeom>
            <a:avLst/>
            <a:gdLst/>
            <a:ahLst/>
            <a:cxnLst/>
            <a:rect l="l" t="t" r="r" b="b"/>
            <a:pathLst>
              <a:path w="8876957" h="7412259">
                <a:moveTo>
                  <a:pt x="0" y="0"/>
                </a:moveTo>
                <a:lnTo>
                  <a:pt x="8876957" y="0"/>
                </a:lnTo>
                <a:lnTo>
                  <a:pt x="8876957" y="7412260"/>
                </a:lnTo>
                <a:lnTo>
                  <a:pt x="0" y="7412260"/>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17923110" y="9706610"/>
            <a:ext cx="229872" cy="580363"/>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a:t>
            </a:r>
          </a:p>
        </p:txBody>
      </p:sp>
      <p:sp>
        <p:nvSpPr>
          <p:cNvPr id="8" name="TextBox 8"/>
          <p:cNvSpPr txBox="1"/>
          <p:nvPr/>
        </p:nvSpPr>
        <p:spPr>
          <a:xfrm>
            <a:off x="9484950" y="-66675"/>
            <a:ext cx="8803050"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Background &amp; Motivation</a:t>
            </a:r>
          </a:p>
        </p:txBody>
      </p:sp>
      <p:sp>
        <p:nvSpPr>
          <p:cNvPr id="9" name="TextBox 9"/>
          <p:cNvSpPr txBox="1"/>
          <p:nvPr/>
        </p:nvSpPr>
        <p:spPr>
          <a:xfrm>
            <a:off x="11967277" y="9895536"/>
            <a:ext cx="5952248" cy="240611"/>
          </a:xfrm>
          <a:prstGeom prst="rect">
            <a:avLst/>
          </a:prstGeom>
        </p:spPr>
        <p:txBody>
          <a:bodyPr lIns="0" tIns="0" rIns="0" bIns="0" rtlCol="0" anchor="t">
            <a:spAutoFit/>
          </a:bodyPr>
          <a:lstStyle/>
          <a:p>
            <a:pPr algn="l">
              <a:lnSpc>
                <a:spcPts val="1960"/>
              </a:lnSpc>
              <a:spcBef>
                <a:spcPct val="0"/>
              </a:spcBef>
            </a:pPr>
            <a:r>
              <a:rPr lang="en-US" sz="1400">
                <a:solidFill>
                  <a:srgbClr val="000000"/>
                </a:solidFill>
                <a:latin typeface="Canva Sans"/>
                <a:ea typeface="Canva Sans"/>
                <a:cs typeface="Canva Sans"/>
                <a:sym typeface="Canva Sans"/>
              </a:rPr>
              <a:t>Figure from Hu, X., et al. Sig Transduct Target Ther 6, 402 (2021)</a:t>
            </a:r>
          </a:p>
        </p:txBody>
      </p:sp>
      <p:sp>
        <p:nvSpPr>
          <p:cNvPr id="10" name="TextBox 10"/>
          <p:cNvSpPr txBox="1"/>
          <p:nvPr/>
        </p:nvSpPr>
        <p:spPr>
          <a:xfrm>
            <a:off x="10235221" y="3643477"/>
            <a:ext cx="6364889" cy="613437"/>
          </a:xfrm>
          <a:prstGeom prst="rect">
            <a:avLst/>
          </a:prstGeom>
        </p:spPr>
        <p:txBody>
          <a:bodyPr lIns="0" tIns="0" rIns="0" bIns="0" rtlCol="0" anchor="t">
            <a:spAutoFit/>
          </a:bodyPr>
          <a:lstStyle/>
          <a:p>
            <a:pPr algn="l">
              <a:lnSpc>
                <a:spcPts val="5040"/>
              </a:lnSpc>
            </a:pPr>
            <a:r>
              <a:rPr lang="en-US" sz="3600" b="1">
                <a:solidFill>
                  <a:srgbClr val="004AAD"/>
                </a:solidFill>
                <a:latin typeface="Canva Sans Bold"/>
                <a:ea typeface="Canva Sans Bold"/>
                <a:cs typeface="Canva Sans Bold"/>
                <a:sym typeface="Canva Sans Bold"/>
              </a:rPr>
              <a:t>Drugs targeting JAK/STAT</a:t>
            </a:r>
          </a:p>
        </p:txBody>
      </p:sp>
      <p:sp>
        <p:nvSpPr>
          <p:cNvPr id="11" name="TextBox 11"/>
          <p:cNvSpPr txBox="1"/>
          <p:nvPr/>
        </p:nvSpPr>
        <p:spPr>
          <a:xfrm>
            <a:off x="10235221" y="4558737"/>
            <a:ext cx="7802825" cy="2018111"/>
          </a:xfrm>
          <a:prstGeom prst="rect">
            <a:avLst/>
          </a:prstGeom>
        </p:spPr>
        <p:txBody>
          <a:bodyPr lIns="0" tIns="0" rIns="0" bIns="0" rtlCol="0" anchor="t">
            <a:spAutoFit/>
          </a:bodyPr>
          <a:lstStyle/>
          <a:p>
            <a:pPr marL="734059" lvl="1" indent="-367030" algn="l">
              <a:lnSpc>
                <a:spcPts val="5439"/>
              </a:lnSpc>
              <a:buFont typeface="Arial"/>
              <a:buChar char="•"/>
            </a:pPr>
            <a:r>
              <a:rPr lang="en-US" sz="3399">
                <a:solidFill>
                  <a:srgbClr val="000000"/>
                </a:solidFill>
                <a:latin typeface="Canva Sans"/>
                <a:ea typeface="Canva Sans"/>
                <a:cs typeface="Canva Sans"/>
                <a:sym typeface="Canva Sans"/>
              </a:rPr>
              <a:t>Cytokine or receptor antibodies</a:t>
            </a:r>
          </a:p>
          <a:p>
            <a:pPr marL="734059" lvl="1" indent="-367030" algn="l">
              <a:lnSpc>
                <a:spcPts val="5439"/>
              </a:lnSpc>
              <a:buFont typeface="Arial"/>
              <a:buChar char="•"/>
            </a:pPr>
            <a:r>
              <a:rPr lang="en-US" sz="3399">
                <a:solidFill>
                  <a:srgbClr val="000000"/>
                </a:solidFill>
                <a:latin typeface="Canva Sans"/>
                <a:ea typeface="Canva Sans"/>
                <a:cs typeface="Canva Sans"/>
                <a:sym typeface="Canva Sans"/>
              </a:rPr>
              <a:t>JAK inhibitors</a:t>
            </a:r>
          </a:p>
          <a:p>
            <a:pPr marL="734059" lvl="1" indent="-367030" algn="l">
              <a:lnSpc>
                <a:spcPts val="5439"/>
              </a:lnSpc>
              <a:buFont typeface="Arial"/>
              <a:buChar char="•"/>
            </a:pPr>
            <a:r>
              <a:rPr lang="en-US" sz="3399">
                <a:solidFill>
                  <a:srgbClr val="000000"/>
                </a:solidFill>
                <a:latin typeface="Canva Sans"/>
                <a:ea typeface="Canva Sans"/>
                <a:cs typeface="Canva Sans"/>
                <a:sym typeface="Canva Sans"/>
              </a:rPr>
              <a:t>STAT inhibitors</a:t>
            </a:r>
          </a:p>
        </p:txBody>
      </p:sp>
      <p:sp>
        <p:nvSpPr>
          <p:cNvPr id="12" name="Freeform 12"/>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326123" y="2117195"/>
            <a:ext cx="8817877" cy="1664374"/>
          </a:xfrm>
          <a:custGeom>
            <a:avLst/>
            <a:gdLst/>
            <a:ahLst/>
            <a:cxnLst/>
            <a:rect l="l" t="t" r="r" b="b"/>
            <a:pathLst>
              <a:path w="8817877" h="1664374">
                <a:moveTo>
                  <a:pt x="0" y="0"/>
                </a:moveTo>
                <a:lnTo>
                  <a:pt x="8817877" y="0"/>
                </a:lnTo>
                <a:lnTo>
                  <a:pt x="8817877" y="1664374"/>
                </a:lnTo>
                <a:lnTo>
                  <a:pt x="0" y="1664374"/>
                </a:lnTo>
                <a:lnTo>
                  <a:pt x="0" y="0"/>
                </a:lnTo>
                <a:close/>
              </a:path>
            </a:pathLst>
          </a:custGeom>
          <a:blipFill>
            <a:blip r:embed="rId6"/>
            <a:stretch>
              <a:fillRect/>
            </a:stretch>
          </a:blipFill>
        </p:spPr>
        <p:txBody>
          <a:bodyPr/>
          <a:lstStyle/>
          <a:p>
            <a:endParaRPr lang="en-US"/>
          </a:p>
        </p:txBody>
      </p:sp>
      <p:sp>
        <p:nvSpPr>
          <p:cNvPr id="7" name="Freeform 7"/>
          <p:cNvSpPr/>
          <p:nvPr/>
        </p:nvSpPr>
        <p:spPr>
          <a:xfrm>
            <a:off x="326123" y="3829194"/>
            <a:ext cx="5043745" cy="2698970"/>
          </a:xfrm>
          <a:custGeom>
            <a:avLst/>
            <a:gdLst/>
            <a:ahLst/>
            <a:cxnLst/>
            <a:rect l="l" t="t" r="r" b="b"/>
            <a:pathLst>
              <a:path w="5043745" h="2698970">
                <a:moveTo>
                  <a:pt x="0" y="0"/>
                </a:moveTo>
                <a:lnTo>
                  <a:pt x="5043745" y="0"/>
                </a:lnTo>
                <a:lnTo>
                  <a:pt x="5043745" y="2698970"/>
                </a:lnTo>
                <a:lnTo>
                  <a:pt x="0" y="2698970"/>
                </a:lnTo>
                <a:lnTo>
                  <a:pt x="0" y="0"/>
                </a:lnTo>
                <a:close/>
              </a:path>
            </a:pathLst>
          </a:custGeom>
          <a:blipFill>
            <a:blip r:embed="rId7"/>
            <a:stretch>
              <a:fillRect/>
            </a:stretch>
          </a:blipFill>
        </p:spPr>
        <p:txBody>
          <a:bodyPr/>
          <a:lstStyle/>
          <a:p>
            <a:endParaRPr lang="en-US"/>
          </a:p>
        </p:txBody>
      </p:sp>
      <p:sp>
        <p:nvSpPr>
          <p:cNvPr id="8" name="Freeform 8"/>
          <p:cNvSpPr/>
          <p:nvPr/>
        </p:nvSpPr>
        <p:spPr>
          <a:xfrm>
            <a:off x="6151692" y="3829194"/>
            <a:ext cx="5287351" cy="2493629"/>
          </a:xfrm>
          <a:custGeom>
            <a:avLst/>
            <a:gdLst/>
            <a:ahLst/>
            <a:cxnLst/>
            <a:rect l="l" t="t" r="r" b="b"/>
            <a:pathLst>
              <a:path w="5287351" h="2493629">
                <a:moveTo>
                  <a:pt x="0" y="0"/>
                </a:moveTo>
                <a:lnTo>
                  <a:pt x="5287351" y="0"/>
                </a:lnTo>
                <a:lnTo>
                  <a:pt x="5287351" y="2493629"/>
                </a:lnTo>
                <a:lnTo>
                  <a:pt x="0" y="2493629"/>
                </a:lnTo>
                <a:lnTo>
                  <a:pt x="0" y="0"/>
                </a:lnTo>
                <a:close/>
              </a:path>
            </a:pathLst>
          </a:custGeom>
          <a:blipFill>
            <a:blip r:embed="rId8"/>
            <a:stretch>
              <a:fillRect/>
            </a:stretch>
          </a:blipFill>
        </p:spPr>
        <p:txBody>
          <a:bodyPr/>
          <a:lstStyle/>
          <a:p>
            <a:endParaRPr lang="en-US"/>
          </a:p>
        </p:txBody>
      </p:sp>
      <p:sp>
        <p:nvSpPr>
          <p:cNvPr id="9" name="Freeform 9"/>
          <p:cNvSpPr/>
          <p:nvPr/>
        </p:nvSpPr>
        <p:spPr>
          <a:xfrm>
            <a:off x="12220093" y="3781569"/>
            <a:ext cx="5351582" cy="2541254"/>
          </a:xfrm>
          <a:custGeom>
            <a:avLst/>
            <a:gdLst/>
            <a:ahLst/>
            <a:cxnLst/>
            <a:rect l="l" t="t" r="r" b="b"/>
            <a:pathLst>
              <a:path w="5351582" h="2541254">
                <a:moveTo>
                  <a:pt x="0" y="0"/>
                </a:moveTo>
                <a:lnTo>
                  <a:pt x="5351582" y="0"/>
                </a:lnTo>
                <a:lnTo>
                  <a:pt x="5351582" y="2541254"/>
                </a:lnTo>
                <a:lnTo>
                  <a:pt x="0" y="2541254"/>
                </a:lnTo>
                <a:lnTo>
                  <a:pt x="0" y="0"/>
                </a:lnTo>
                <a:close/>
              </a:path>
            </a:pathLst>
          </a:custGeom>
          <a:blipFill>
            <a:blip r:embed="rId9"/>
            <a:stretch>
              <a:fillRect/>
            </a:stretch>
          </a:blipFill>
        </p:spPr>
        <p:txBody>
          <a:bodyPr/>
          <a:lstStyle/>
          <a:p>
            <a:endParaRPr lang="en-US"/>
          </a:p>
        </p:txBody>
      </p:sp>
      <p:sp>
        <p:nvSpPr>
          <p:cNvPr id="10" name="TextBox 10"/>
          <p:cNvSpPr txBox="1"/>
          <p:nvPr/>
        </p:nvSpPr>
        <p:spPr>
          <a:xfrm>
            <a:off x="17919525" y="9706610"/>
            <a:ext cx="237043" cy="580363"/>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2</a:t>
            </a:r>
          </a:p>
        </p:txBody>
      </p:sp>
      <p:sp>
        <p:nvSpPr>
          <p:cNvPr id="11" name="TextBox 11"/>
          <p:cNvSpPr txBox="1"/>
          <p:nvPr/>
        </p:nvSpPr>
        <p:spPr>
          <a:xfrm>
            <a:off x="9484950" y="-66675"/>
            <a:ext cx="8803050"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Background &amp; Motivation</a:t>
            </a:r>
          </a:p>
        </p:txBody>
      </p:sp>
      <p:sp>
        <p:nvSpPr>
          <p:cNvPr id="12" name="TextBox 12"/>
          <p:cNvSpPr txBox="1"/>
          <p:nvPr/>
        </p:nvSpPr>
        <p:spPr>
          <a:xfrm>
            <a:off x="19050" y="1050340"/>
            <a:ext cx="18268950" cy="714429"/>
          </a:xfrm>
          <a:prstGeom prst="rect">
            <a:avLst/>
          </a:prstGeom>
        </p:spPr>
        <p:txBody>
          <a:bodyPr lIns="0" tIns="0" rIns="0" bIns="0" rtlCol="0" anchor="t">
            <a:spAutoFit/>
          </a:bodyPr>
          <a:lstStyle/>
          <a:p>
            <a:pPr algn="ctr">
              <a:lnSpc>
                <a:spcPts val="5999"/>
              </a:lnSpc>
            </a:pPr>
            <a:r>
              <a:rPr lang="en-US" sz="3999" b="1">
                <a:solidFill>
                  <a:srgbClr val="004AAD"/>
                </a:solidFill>
                <a:latin typeface="Canva Sans Bold"/>
                <a:ea typeface="Canva Sans Bold"/>
                <a:cs typeface="Canva Sans Bold"/>
                <a:sym typeface="Canva Sans Bold"/>
              </a:rPr>
              <a:t>Challenges related to effective cancer treatment</a:t>
            </a:r>
          </a:p>
        </p:txBody>
      </p:sp>
      <p:sp>
        <p:nvSpPr>
          <p:cNvPr id="13" name="TextBox 13"/>
          <p:cNvSpPr txBox="1"/>
          <p:nvPr/>
        </p:nvSpPr>
        <p:spPr>
          <a:xfrm>
            <a:off x="19050" y="6798310"/>
            <a:ext cx="18288000" cy="2647679"/>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nva Sans"/>
                <a:ea typeface="Canva Sans"/>
                <a:cs typeface="Canva Sans"/>
                <a:sym typeface="Canva Sans"/>
              </a:rPr>
              <a:t>How combine effectively and safely?</a:t>
            </a:r>
          </a:p>
          <a:p>
            <a:pPr marL="647700" lvl="1" indent="-323850" algn="l">
              <a:lnSpc>
                <a:spcPts val="4200"/>
              </a:lnSpc>
              <a:buFont typeface="Arial"/>
              <a:buChar char="•"/>
            </a:pPr>
            <a:r>
              <a:rPr lang="en-US" sz="3000">
                <a:solidFill>
                  <a:srgbClr val="000000"/>
                </a:solidFill>
                <a:latin typeface="Canva Sans"/>
                <a:ea typeface="Canva Sans"/>
                <a:cs typeface="Canva Sans"/>
                <a:sym typeface="Canva Sans"/>
              </a:rPr>
              <a:t>Because large number of potential drug combinations, variety of dosing schedules and sequences.</a:t>
            </a:r>
          </a:p>
          <a:p>
            <a:pPr marL="647700" lvl="1" indent="-323850" algn="l">
              <a:lnSpc>
                <a:spcPts val="4200"/>
              </a:lnSpc>
              <a:buFont typeface="Arial"/>
              <a:buChar char="•"/>
            </a:pPr>
            <a:r>
              <a:rPr lang="en-US" sz="3000">
                <a:solidFill>
                  <a:srgbClr val="000000"/>
                </a:solidFill>
                <a:latin typeface="Canva Sans"/>
                <a:ea typeface="Canva Sans"/>
                <a:cs typeface="Canva Sans"/>
                <a:sym typeface="Canva Sans"/>
              </a:rPr>
              <a:t>Identifying the optimal treatment regimen among the countless possibilities seems an unreachable goal when using the standard empirical methods</a:t>
            </a:r>
          </a:p>
        </p:txBody>
      </p:sp>
      <p:sp>
        <p:nvSpPr>
          <p:cNvPr id="14" name="TextBox 14"/>
          <p:cNvSpPr txBox="1"/>
          <p:nvPr/>
        </p:nvSpPr>
        <p:spPr>
          <a:xfrm>
            <a:off x="13547195" y="9895536"/>
            <a:ext cx="5952248" cy="240611"/>
          </a:xfrm>
          <a:prstGeom prst="rect">
            <a:avLst/>
          </a:prstGeom>
        </p:spPr>
        <p:txBody>
          <a:bodyPr lIns="0" tIns="0" rIns="0" bIns="0" rtlCol="0" anchor="t">
            <a:spAutoFit/>
          </a:bodyPr>
          <a:lstStyle/>
          <a:p>
            <a:pPr algn="l">
              <a:lnSpc>
                <a:spcPts val="1960"/>
              </a:lnSpc>
              <a:spcBef>
                <a:spcPct val="0"/>
              </a:spcBef>
            </a:pPr>
            <a:r>
              <a:rPr lang="en-US" sz="1400">
                <a:solidFill>
                  <a:srgbClr val="000000"/>
                </a:solidFill>
                <a:latin typeface="Canva Sans"/>
                <a:ea typeface="Canva Sans"/>
                <a:cs typeface="Canva Sans"/>
                <a:sym typeface="Canva Sans"/>
              </a:rPr>
              <a:t>Jocelyn Kaiser. Science 355,1144 1146(2017)</a:t>
            </a:r>
          </a:p>
        </p:txBody>
      </p:sp>
      <p:sp>
        <p:nvSpPr>
          <p:cNvPr id="15" name="Freeform 15"/>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474311" y="2327414"/>
            <a:ext cx="8448213" cy="6399521"/>
          </a:xfrm>
          <a:custGeom>
            <a:avLst/>
            <a:gdLst/>
            <a:ahLst/>
            <a:cxnLst/>
            <a:rect l="l" t="t" r="r" b="b"/>
            <a:pathLst>
              <a:path w="8448213" h="6399521">
                <a:moveTo>
                  <a:pt x="0" y="0"/>
                </a:moveTo>
                <a:lnTo>
                  <a:pt x="8448213" y="0"/>
                </a:lnTo>
                <a:lnTo>
                  <a:pt x="8448213" y="6399521"/>
                </a:lnTo>
                <a:lnTo>
                  <a:pt x="0" y="6399521"/>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17912760" y="9706610"/>
            <a:ext cx="250572" cy="580363"/>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3</a:t>
            </a:r>
          </a:p>
        </p:txBody>
      </p:sp>
      <p:sp>
        <p:nvSpPr>
          <p:cNvPr id="8" name="TextBox 8"/>
          <p:cNvSpPr txBox="1"/>
          <p:nvPr/>
        </p:nvSpPr>
        <p:spPr>
          <a:xfrm>
            <a:off x="9484950" y="-66675"/>
            <a:ext cx="8803050"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Background &amp; Motivation</a:t>
            </a:r>
          </a:p>
        </p:txBody>
      </p:sp>
      <p:sp>
        <p:nvSpPr>
          <p:cNvPr id="9" name="TextBox 9"/>
          <p:cNvSpPr txBox="1"/>
          <p:nvPr/>
        </p:nvSpPr>
        <p:spPr>
          <a:xfrm>
            <a:off x="19050" y="1050340"/>
            <a:ext cx="18268950" cy="714429"/>
          </a:xfrm>
          <a:prstGeom prst="rect">
            <a:avLst/>
          </a:prstGeom>
        </p:spPr>
        <p:txBody>
          <a:bodyPr lIns="0" tIns="0" rIns="0" bIns="0" rtlCol="0" anchor="t">
            <a:spAutoFit/>
          </a:bodyPr>
          <a:lstStyle/>
          <a:p>
            <a:pPr algn="ctr">
              <a:lnSpc>
                <a:spcPts val="5999"/>
              </a:lnSpc>
            </a:pPr>
            <a:r>
              <a:rPr lang="en-US" sz="3999" b="1">
                <a:solidFill>
                  <a:srgbClr val="004AAD"/>
                </a:solidFill>
                <a:latin typeface="Canva Sans Bold"/>
                <a:ea typeface="Canva Sans Bold"/>
                <a:cs typeface="Canva Sans Bold"/>
                <a:sym typeface="Canva Sans Bold"/>
              </a:rPr>
              <a:t>Computational approach to explore and screen Tx strategies</a:t>
            </a:r>
          </a:p>
        </p:txBody>
      </p:sp>
      <p:sp>
        <p:nvSpPr>
          <p:cNvPr id="10" name="TextBox 10"/>
          <p:cNvSpPr txBox="1"/>
          <p:nvPr/>
        </p:nvSpPr>
        <p:spPr>
          <a:xfrm>
            <a:off x="11809285" y="9895536"/>
            <a:ext cx="5952248" cy="240611"/>
          </a:xfrm>
          <a:prstGeom prst="rect">
            <a:avLst/>
          </a:prstGeom>
        </p:spPr>
        <p:txBody>
          <a:bodyPr lIns="0" tIns="0" rIns="0" bIns="0" rtlCol="0" anchor="t">
            <a:spAutoFit/>
          </a:bodyPr>
          <a:lstStyle/>
          <a:p>
            <a:pPr algn="l">
              <a:lnSpc>
                <a:spcPts val="1960"/>
              </a:lnSpc>
              <a:spcBef>
                <a:spcPct val="0"/>
              </a:spcBef>
            </a:pPr>
            <a:r>
              <a:rPr lang="en-US" sz="1400">
                <a:solidFill>
                  <a:srgbClr val="000000"/>
                </a:solidFill>
                <a:latin typeface="Canva Sans"/>
                <a:ea typeface="Canva Sans"/>
                <a:cs typeface="Canva Sans"/>
                <a:sym typeface="Canva Sans"/>
              </a:rPr>
              <a:t>Figure from Barbolosi, D., et al. Nat Rev Clin Oncol 13, 242–254 (2016)</a:t>
            </a:r>
          </a:p>
        </p:txBody>
      </p:sp>
      <p:sp>
        <p:nvSpPr>
          <p:cNvPr id="11" name="TextBox 11"/>
          <p:cNvSpPr txBox="1"/>
          <p:nvPr/>
        </p:nvSpPr>
        <p:spPr>
          <a:xfrm>
            <a:off x="9144000" y="2213114"/>
            <a:ext cx="8768760" cy="3010171"/>
          </a:xfrm>
          <a:prstGeom prst="rect">
            <a:avLst/>
          </a:prstGeom>
        </p:spPr>
        <p:txBody>
          <a:bodyPr lIns="0" tIns="0" rIns="0" bIns="0" rtlCol="0" anchor="t">
            <a:spAutoFit/>
          </a:bodyPr>
          <a:lstStyle/>
          <a:p>
            <a:pPr marL="647700" lvl="1" indent="-323850" algn="l">
              <a:lnSpc>
                <a:spcPts val="4800"/>
              </a:lnSpc>
              <a:buFont typeface="Arial"/>
              <a:buChar char="•"/>
            </a:pPr>
            <a:r>
              <a:rPr lang="en-US" sz="3000">
                <a:solidFill>
                  <a:srgbClr val="000000"/>
                </a:solidFill>
                <a:latin typeface="Canva Sans"/>
                <a:ea typeface="Canva Sans"/>
                <a:cs typeface="Canva Sans"/>
                <a:sym typeface="Canva Sans"/>
              </a:rPr>
              <a:t>Mechanistic models aim to investigate tumour biology (tumour growth, angiogenesis, metastasis, drug resistance...)</a:t>
            </a:r>
          </a:p>
          <a:p>
            <a:pPr marL="647700" lvl="1" indent="-323850" algn="l">
              <a:lnSpc>
                <a:spcPts val="4800"/>
              </a:lnSpc>
              <a:buFont typeface="Arial"/>
              <a:buChar char="•"/>
            </a:pPr>
            <a:r>
              <a:rPr lang="en-US" sz="3000">
                <a:solidFill>
                  <a:srgbClr val="000000"/>
                </a:solidFill>
                <a:latin typeface="Canva Sans"/>
                <a:ea typeface="Canva Sans"/>
                <a:cs typeface="Canva Sans"/>
                <a:sym typeface="Canva Sans"/>
              </a:rPr>
              <a:t>PK/PD modelling to refine scheduling and dosing of anticancer</a:t>
            </a:r>
          </a:p>
        </p:txBody>
      </p:sp>
      <p:sp>
        <p:nvSpPr>
          <p:cNvPr id="12" name="TextBox 12"/>
          <p:cNvSpPr txBox="1"/>
          <p:nvPr/>
        </p:nvSpPr>
        <p:spPr>
          <a:xfrm>
            <a:off x="9484950" y="5841504"/>
            <a:ext cx="8803050" cy="2543067"/>
          </a:xfrm>
          <a:prstGeom prst="rect">
            <a:avLst/>
          </a:prstGeom>
        </p:spPr>
        <p:txBody>
          <a:bodyPr lIns="0" tIns="0" rIns="0" bIns="0" rtlCol="0" anchor="t">
            <a:spAutoFit/>
          </a:bodyPr>
          <a:lstStyle/>
          <a:p>
            <a:pPr algn="l">
              <a:lnSpc>
                <a:spcPts val="5100"/>
              </a:lnSpc>
            </a:pPr>
            <a:r>
              <a:rPr lang="en-US" sz="3000" b="1">
                <a:solidFill>
                  <a:srgbClr val="004AAD"/>
                </a:solidFill>
                <a:latin typeface="Canva Sans Bold"/>
                <a:ea typeface="Canva Sans Bold"/>
                <a:cs typeface="Canva Sans Bold"/>
                <a:sym typeface="Canva Sans Bold"/>
              </a:rPr>
              <a:t>Methodological challenges: </a:t>
            </a:r>
            <a:r>
              <a:rPr lang="en-US" sz="3000" b="1">
                <a:solidFill>
                  <a:srgbClr val="000000"/>
                </a:solidFill>
                <a:latin typeface="Canva Sans Bold"/>
                <a:ea typeface="Canva Sans Bold"/>
                <a:cs typeface="Canva Sans Bold"/>
                <a:sym typeface="Canva Sans Bold"/>
              </a:rPr>
              <a:t>optimize multiple objective values simultaneously, represent different aspects of cancer Tx [Efficacy, Immune, Resistance, Toxicity]</a:t>
            </a:r>
          </a:p>
        </p:txBody>
      </p:sp>
      <p:sp>
        <p:nvSpPr>
          <p:cNvPr id="13" name="Freeform 13"/>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TextBox 5"/>
          <p:cNvSpPr txBox="1"/>
          <p:nvPr/>
        </p:nvSpPr>
        <p:spPr>
          <a:xfrm>
            <a:off x="17907375" y="9706610"/>
            <a:ext cx="26134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4</a:t>
            </a:r>
          </a:p>
        </p:txBody>
      </p:sp>
      <p:sp>
        <p:nvSpPr>
          <p:cNvPr id="6" name="TextBox 6"/>
          <p:cNvSpPr txBox="1"/>
          <p:nvPr/>
        </p:nvSpPr>
        <p:spPr>
          <a:xfrm>
            <a:off x="9484950" y="-66675"/>
            <a:ext cx="8803050"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Background &amp; Motivation</a:t>
            </a:r>
          </a:p>
        </p:txBody>
      </p:sp>
      <p:sp>
        <p:nvSpPr>
          <p:cNvPr id="7" name="TextBox 7"/>
          <p:cNvSpPr txBox="1"/>
          <p:nvPr/>
        </p:nvSpPr>
        <p:spPr>
          <a:xfrm>
            <a:off x="19050" y="4157899"/>
            <a:ext cx="18268950" cy="2219487"/>
          </a:xfrm>
          <a:prstGeom prst="rect">
            <a:avLst/>
          </a:prstGeom>
        </p:spPr>
        <p:txBody>
          <a:bodyPr lIns="0" tIns="0" rIns="0" bIns="0" rtlCol="0" anchor="t">
            <a:spAutoFit/>
          </a:bodyPr>
          <a:lstStyle/>
          <a:p>
            <a:pPr algn="ctr">
              <a:lnSpc>
                <a:spcPts val="5999"/>
              </a:lnSpc>
            </a:pPr>
            <a:r>
              <a:rPr lang="en-US" sz="3999" b="1">
                <a:solidFill>
                  <a:srgbClr val="004AAD"/>
                </a:solidFill>
                <a:latin typeface="Canva Sans Bold"/>
                <a:ea typeface="Canva Sans Bold"/>
                <a:cs typeface="Canva Sans Bold"/>
                <a:sym typeface="Canva Sans Bold"/>
              </a:rPr>
              <a:t>A computational framework that applies multi-objective reinforcement learning to explore the JAK/STAT3 signaling network and identify promising intervention strategies</a:t>
            </a:r>
          </a:p>
        </p:txBody>
      </p:sp>
      <p:sp>
        <p:nvSpPr>
          <p:cNvPr id="8" name="Freeform 8"/>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9" name="Freeform 9"/>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486235" y="1616775"/>
            <a:ext cx="5385759" cy="8279392"/>
            <a:chOff x="0" y="0"/>
            <a:chExt cx="1418471" cy="2180581"/>
          </a:xfrm>
        </p:grpSpPr>
        <p:sp>
          <p:nvSpPr>
            <p:cNvPr id="7" name="Freeform 7"/>
            <p:cNvSpPr/>
            <p:nvPr/>
          </p:nvSpPr>
          <p:spPr>
            <a:xfrm>
              <a:off x="0" y="0"/>
              <a:ext cx="1418471" cy="2180581"/>
            </a:xfrm>
            <a:custGeom>
              <a:avLst/>
              <a:gdLst/>
              <a:ahLst/>
              <a:cxnLst/>
              <a:rect l="l" t="t" r="r" b="b"/>
              <a:pathLst>
                <a:path w="1418471" h="2180581">
                  <a:moveTo>
                    <a:pt x="73311" y="0"/>
                  </a:moveTo>
                  <a:lnTo>
                    <a:pt x="1345160" y="0"/>
                  </a:lnTo>
                  <a:cubicBezTo>
                    <a:pt x="1364603" y="0"/>
                    <a:pt x="1383250" y="7724"/>
                    <a:pt x="1396999" y="21472"/>
                  </a:cubicBezTo>
                  <a:cubicBezTo>
                    <a:pt x="1410748" y="35221"/>
                    <a:pt x="1418471" y="53868"/>
                    <a:pt x="1418471" y="73311"/>
                  </a:cubicBezTo>
                  <a:lnTo>
                    <a:pt x="1418471" y="2107269"/>
                  </a:lnTo>
                  <a:cubicBezTo>
                    <a:pt x="1418471" y="2126713"/>
                    <a:pt x="1410748" y="2145360"/>
                    <a:pt x="1396999" y="2159108"/>
                  </a:cubicBezTo>
                  <a:cubicBezTo>
                    <a:pt x="1383250" y="2172857"/>
                    <a:pt x="1364603" y="2180581"/>
                    <a:pt x="1345160" y="2180581"/>
                  </a:cubicBezTo>
                  <a:lnTo>
                    <a:pt x="73311" y="2180581"/>
                  </a:lnTo>
                  <a:cubicBezTo>
                    <a:pt x="53868" y="2180581"/>
                    <a:pt x="35221" y="2172857"/>
                    <a:pt x="21472" y="2159108"/>
                  </a:cubicBezTo>
                  <a:cubicBezTo>
                    <a:pt x="7724" y="2145360"/>
                    <a:pt x="0" y="2126713"/>
                    <a:pt x="0" y="2107269"/>
                  </a:cubicBezTo>
                  <a:lnTo>
                    <a:pt x="0" y="73311"/>
                  </a:lnTo>
                  <a:cubicBezTo>
                    <a:pt x="0" y="53868"/>
                    <a:pt x="7724" y="35221"/>
                    <a:pt x="21472" y="21472"/>
                  </a:cubicBezTo>
                  <a:cubicBezTo>
                    <a:pt x="35221" y="7724"/>
                    <a:pt x="53868" y="0"/>
                    <a:pt x="73311" y="0"/>
                  </a:cubicBezTo>
                  <a:close/>
                </a:path>
              </a:pathLst>
            </a:custGeom>
            <a:solidFill>
              <a:srgbClr val="CEE2F7"/>
            </a:solidFill>
          </p:spPr>
          <p:txBody>
            <a:bodyPr/>
            <a:lstStyle/>
            <a:p>
              <a:endParaRPr lang="en-US"/>
            </a:p>
          </p:txBody>
        </p:sp>
        <p:sp>
          <p:nvSpPr>
            <p:cNvPr id="8" name="TextBox 8"/>
            <p:cNvSpPr txBox="1"/>
            <p:nvPr/>
          </p:nvSpPr>
          <p:spPr>
            <a:xfrm>
              <a:off x="0" y="-28575"/>
              <a:ext cx="1418471" cy="2209156"/>
            </a:xfrm>
            <a:prstGeom prst="rect">
              <a:avLst/>
            </a:prstGeom>
          </p:spPr>
          <p:txBody>
            <a:bodyPr lIns="50800" tIns="50800" rIns="50800" bIns="50800" rtlCol="0" anchor="ctr"/>
            <a:lstStyle/>
            <a:p>
              <a:pPr algn="ctr">
                <a:lnSpc>
                  <a:spcPts val="1960"/>
                </a:lnSpc>
              </a:pPr>
              <a:endParaRPr/>
            </a:p>
          </p:txBody>
        </p:sp>
      </p:grpSp>
      <p:grpSp>
        <p:nvGrpSpPr>
          <p:cNvPr id="9" name="Group 9"/>
          <p:cNvGrpSpPr/>
          <p:nvPr/>
        </p:nvGrpSpPr>
        <p:grpSpPr>
          <a:xfrm>
            <a:off x="767109" y="1267441"/>
            <a:ext cx="4824010" cy="698668"/>
            <a:chOff x="0" y="0"/>
            <a:chExt cx="1270521" cy="184011"/>
          </a:xfrm>
        </p:grpSpPr>
        <p:sp>
          <p:nvSpPr>
            <p:cNvPr id="10" name="Freeform 10"/>
            <p:cNvSpPr/>
            <p:nvPr/>
          </p:nvSpPr>
          <p:spPr>
            <a:xfrm>
              <a:off x="0" y="0"/>
              <a:ext cx="1270521" cy="184011"/>
            </a:xfrm>
            <a:custGeom>
              <a:avLst/>
              <a:gdLst/>
              <a:ahLst/>
              <a:cxnLst/>
              <a:rect l="l" t="t" r="r" b="b"/>
              <a:pathLst>
                <a:path w="1270521" h="184011">
                  <a:moveTo>
                    <a:pt x="0" y="0"/>
                  </a:moveTo>
                  <a:lnTo>
                    <a:pt x="1270521" y="0"/>
                  </a:lnTo>
                  <a:lnTo>
                    <a:pt x="1270521" y="184011"/>
                  </a:lnTo>
                  <a:lnTo>
                    <a:pt x="0" y="184011"/>
                  </a:lnTo>
                  <a:close/>
                </a:path>
              </a:pathLst>
            </a:custGeom>
            <a:solidFill>
              <a:srgbClr val="0097B2"/>
            </a:solidFill>
          </p:spPr>
          <p:txBody>
            <a:bodyPr/>
            <a:lstStyle/>
            <a:p>
              <a:endParaRPr lang="en-US"/>
            </a:p>
          </p:txBody>
        </p:sp>
        <p:sp>
          <p:nvSpPr>
            <p:cNvPr id="11" name="TextBox 11"/>
            <p:cNvSpPr txBox="1"/>
            <p:nvPr/>
          </p:nvSpPr>
          <p:spPr>
            <a:xfrm>
              <a:off x="0" y="-57150"/>
              <a:ext cx="1270521" cy="24116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JAK/STAT Pathway Model</a:t>
              </a:r>
            </a:p>
          </p:txBody>
        </p:sp>
      </p:grpSp>
      <p:grpSp>
        <p:nvGrpSpPr>
          <p:cNvPr id="12" name="Group 12"/>
          <p:cNvGrpSpPr/>
          <p:nvPr/>
        </p:nvGrpSpPr>
        <p:grpSpPr>
          <a:xfrm>
            <a:off x="6312530" y="1616775"/>
            <a:ext cx="5385759" cy="8279392"/>
            <a:chOff x="0" y="0"/>
            <a:chExt cx="1418471" cy="2180581"/>
          </a:xfrm>
        </p:grpSpPr>
        <p:sp>
          <p:nvSpPr>
            <p:cNvPr id="13" name="Freeform 13"/>
            <p:cNvSpPr/>
            <p:nvPr/>
          </p:nvSpPr>
          <p:spPr>
            <a:xfrm>
              <a:off x="0" y="0"/>
              <a:ext cx="1418471" cy="2180581"/>
            </a:xfrm>
            <a:custGeom>
              <a:avLst/>
              <a:gdLst/>
              <a:ahLst/>
              <a:cxnLst/>
              <a:rect l="l" t="t" r="r" b="b"/>
              <a:pathLst>
                <a:path w="1418471" h="2180581">
                  <a:moveTo>
                    <a:pt x="73311" y="0"/>
                  </a:moveTo>
                  <a:lnTo>
                    <a:pt x="1345160" y="0"/>
                  </a:lnTo>
                  <a:cubicBezTo>
                    <a:pt x="1364603" y="0"/>
                    <a:pt x="1383250" y="7724"/>
                    <a:pt x="1396999" y="21472"/>
                  </a:cubicBezTo>
                  <a:cubicBezTo>
                    <a:pt x="1410748" y="35221"/>
                    <a:pt x="1418471" y="53868"/>
                    <a:pt x="1418471" y="73311"/>
                  </a:cubicBezTo>
                  <a:lnTo>
                    <a:pt x="1418471" y="2107269"/>
                  </a:lnTo>
                  <a:cubicBezTo>
                    <a:pt x="1418471" y="2126713"/>
                    <a:pt x="1410748" y="2145360"/>
                    <a:pt x="1396999" y="2159108"/>
                  </a:cubicBezTo>
                  <a:cubicBezTo>
                    <a:pt x="1383250" y="2172857"/>
                    <a:pt x="1364603" y="2180581"/>
                    <a:pt x="1345160" y="2180581"/>
                  </a:cubicBezTo>
                  <a:lnTo>
                    <a:pt x="73311" y="2180581"/>
                  </a:lnTo>
                  <a:cubicBezTo>
                    <a:pt x="53868" y="2180581"/>
                    <a:pt x="35221" y="2172857"/>
                    <a:pt x="21472" y="2159108"/>
                  </a:cubicBezTo>
                  <a:cubicBezTo>
                    <a:pt x="7724" y="2145360"/>
                    <a:pt x="0" y="2126713"/>
                    <a:pt x="0" y="2107269"/>
                  </a:cubicBezTo>
                  <a:lnTo>
                    <a:pt x="0" y="73311"/>
                  </a:lnTo>
                  <a:cubicBezTo>
                    <a:pt x="0" y="53868"/>
                    <a:pt x="7724" y="35221"/>
                    <a:pt x="21472" y="21472"/>
                  </a:cubicBezTo>
                  <a:cubicBezTo>
                    <a:pt x="35221" y="7724"/>
                    <a:pt x="53868" y="0"/>
                    <a:pt x="73311" y="0"/>
                  </a:cubicBezTo>
                  <a:close/>
                </a:path>
              </a:pathLst>
            </a:custGeom>
            <a:solidFill>
              <a:srgbClr val="CEE2F7"/>
            </a:solidFill>
          </p:spPr>
          <p:txBody>
            <a:bodyPr/>
            <a:lstStyle/>
            <a:p>
              <a:endParaRPr lang="en-US"/>
            </a:p>
          </p:txBody>
        </p:sp>
        <p:sp>
          <p:nvSpPr>
            <p:cNvPr id="14" name="TextBox 14"/>
            <p:cNvSpPr txBox="1"/>
            <p:nvPr/>
          </p:nvSpPr>
          <p:spPr>
            <a:xfrm>
              <a:off x="0" y="-28575"/>
              <a:ext cx="1418471" cy="2209156"/>
            </a:xfrm>
            <a:prstGeom prst="rect">
              <a:avLst/>
            </a:prstGeom>
          </p:spPr>
          <p:txBody>
            <a:bodyPr lIns="50800" tIns="50800" rIns="50800" bIns="50800" rtlCol="0" anchor="ctr"/>
            <a:lstStyle/>
            <a:p>
              <a:pPr algn="ctr">
                <a:lnSpc>
                  <a:spcPts val="1960"/>
                </a:lnSpc>
              </a:pPr>
              <a:endParaRPr/>
            </a:p>
          </p:txBody>
        </p:sp>
      </p:grpSp>
      <p:grpSp>
        <p:nvGrpSpPr>
          <p:cNvPr id="15" name="Group 15"/>
          <p:cNvGrpSpPr/>
          <p:nvPr/>
        </p:nvGrpSpPr>
        <p:grpSpPr>
          <a:xfrm>
            <a:off x="6578988" y="1253870"/>
            <a:ext cx="4824010" cy="698668"/>
            <a:chOff x="0" y="0"/>
            <a:chExt cx="1270521" cy="184011"/>
          </a:xfrm>
        </p:grpSpPr>
        <p:sp>
          <p:nvSpPr>
            <p:cNvPr id="16" name="Freeform 16"/>
            <p:cNvSpPr/>
            <p:nvPr/>
          </p:nvSpPr>
          <p:spPr>
            <a:xfrm>
              <a:off x="0" y="0"/>
              <a:ext cx="1270521" cy="184011"/>
            </a:xfrm>
            <a:custGeom>
              <a:avLst/>
              <a:gdLst/>
              <a:ahLst/>
              <a:cxnLst/>
              <a:rect l="l" t="t" r="r" b="b"/>
              <a:pathLst>
                <a:path w="1270521" h="184011">
                  <a:moveTo>
                    <a:pt x="0" y="0"/>
                  </a:moveTo>
                  <a:lnTo>
                    <a:pt x="1270521" y="0"/>
                  </a:lnTo>
                  <a:lnTo>
                    <a:pt x="1270521" y="184011"/>
                  </a:lnTo>
                  <a:lnTo>
                    <a:pt x="0" y="184011"/>
                  </a:lnTo>
                  <a:close/>
                </a:path>
              </a:pathLst>
            </a:custGeom>
            <a:solidFill>
              <a:srgbClr val="0097B2"/>
            </a:solidFill>
          </p:spPr>
          <p:txBody>
            <a:bodyPr/>
            <a:lstStyle/>
            <a:p>
              <a:endParaRPr lang="en-US"/>
            </a:p>
          </p:txBody>
        </p:sp>
        <p:sp>
          <p:nvSpPr>
            <p:cNvPr id="17" name="TextBox 17"/>
            <p:cNvSpPr txBox="1"/>
            <p:nvPr/>
          </p:nvSpPr>
          <p:spPr>
            <a:xfrm>
              <a:off x="0" y="-57150"/>
              <a:ext cx="1270521" cy="24116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Cell Population Model</a:t>
              </a:r>
            </a:p>
          </p:txBody>
        </p:sp>
      </p:grpSp>
      <p:grpSp>
        <p:nvGrpSpPr>
          <p:cNvPr id="18" name="Group 18"/>
          <p:cNvGrpSpPr/>
          <p:nvPr/>
        </p:nvGrpSpPr>
        <p:grpSpPr>
          <a:xfrm>
            <a:off x="12416006" y="1616775"/>
            <a:ext cx="5385759" cy="8279392"/>
            <a:chOff x="0" y="0"/>
            <a:chExt cx="1418471" cy="2180581"/>
          </a:xfrm>
        </p:grpSpPr>
        <p:sp>
          <p:nvSpPr>
            <p:cNvPr id="19" name="Freeform 19"/>
            <p:cNvSpPr/>
            <p:nvPr/>
          </p:nvSpPr>
          <p:spPr>
            <a:xfrm>
              <a:off x="0" y="0"/>
              <a:ext cx="1418471" cy="2180581"/>
            </a:xfrm>
            <a:custGeom>
              <a:avLst/>
              <a:gdLst/>
              <a:ahLst/>
              <a:cxnLst/>
              <a:rect l="l" t="t" r="r" b="b"/>
              <a:pathLst>
                <a:path w="1418471" h="2180581">
                  <a:moveTo>
                    <a:pt x="73311" y="0"/>
                  </a:moveTo>
                  <a:lnTo>
                    <a:pt x="1345160" y="0"/>
                  </a:lnTo>
                  <a:cubicBezTo>
                    <a:pt x="1364603" y="0"/>
                    <a:pt x="1383250" y="7724"/>
                    <a:pt x="1396999" y="21472"/>
                  </a:cubicBezTo>
                  <a:cubicBezTo>
                    <a:pt x="1410748" y="35221"/>
                    <a:pt x="1418471" y="53868"/>
                    <a:pt x="1418471" y="73311"/>
                  </a:cubicBezTo>
                  <a:lnTo>
                    <a:pt x="1418471" y="2107269"/>
                  </a:lnTo>
                  <a:cubicBezTo>
                    <a:pt x="1418471" y="2126713"/>
                    <a:pt x="1410748" y="2145360"/>
                    <a:pt x="1396999" y="2159108"/>
                  </a:cubicBezTo>
                  <a:cubicBezTo>
                    <a:pt x="1383250" y="2172857"/>
                    <a:pt x="1364603" y="2180581"/>
                    <a:pt x="1345160" y="2180581"/>
                  </a:cubicBezTo>
                  <a:lnTo>
                    <a:pt x="73311" y="2180581"/>
                  </a:lnTo>
                  <a:cubicBezTo>
                    <a:pt x="53868" y="2180581"/>
                    <a:pt x="35221" y="2172857"/>
                    <a:pt x="21472" y="2159108"/>
                  </a:cubicBezTo>
                  <a:cubicBezTo>
                    <a:pt x="7724" y="2145360"/>
                    <a:pt x="0" y="2126713"/>
                    <a:pt x="0" y="2107269"/>
                  </a:cubicBezTo>
                  <a:lnTo>
                    <a:pt x="0" y="73311"/>
                  </a:lnTo>
                  <a:cubicBezTo>
                    <a:pt x="0" y="53868"/>
                    <a:pt x="7724" y="35221"/>
                    <a:pt x="21472" y="21472"/>
                  </a:cubicBezTo>
                  <a:cubicBezTo>
                    <a:pt x="35221" y="7724"/>
                    <a:pt x="53868" y="0"/>
                    <a:pt x="73311" y="0"/>
                  </a:cubicBezTo>
                  <a:close/>
                </a:path>
              </a:pathLst>
            </a:custGeom>
            <a:solidFill>
              <a:srgbClr val="CEE2F7"/>
            </a:solidFill>
          </p:spPr>
          <p:txBody>
            <a:bodyPr/>
            <a:lstStyle/>
            <a:p>
              <a:endParaRPr lang="en-US"/>
            </a:p>
          </p:txBody>
        </p:sp>
        <p:sp>
          <p:nvSpPr>
            <p:cNvPr id="20" name="TextBox 20"/>
            <p:cNvSpPr txBox="1"/>
            <p:nvPr/>
          </p:nvSpPr>
          <p:spPr>
            <a:xfrm>
              <a:off x="0" y="-28575"/>
              <a:ext cx="1418471" cy="2209156"/>
            </a:xfrm>
            <a:prstGeom prst="rect">
              <a:avLst/>
            </a:prstGeom>
          </p:spPr>
          <p:txBody>
            <a:bodyPr lIns="50800" tIns="50800" rIns="50800" bIns="50800" rtlCol="0" anchor="ctr"/>
            <a:lstStyle/>
            <a:p>
              <a:pPr algn="ctr">
                <a:lnSpc>
                  <a:spcPts val="1960"/>
                </a:lnSpc>
              </a:pPr>
              <a:endParaRPr/>
            </a:p>
          </p:txBody>
        </p:sp>
      </p:grpSp>
      <p:grpSp>
        <p:nvGrpSpPr>
          <p:cNvPr id="21" name="Group 21"/>
          <p:cNvGrpSpPr/>
          <p:nvPr/>
        </p:nvGrpSpPr>
        <p:grpSpPr>
          <a:xfrm>
            <a:off x="12696881" y="1267441"/>
            <a:ext cx="4824010" cy="698668"/>
            <a:chOff x="0" y="0"/>
            <a:chExt cx="1270521" cy="184011"/>
          </a:xfrm>
        </p:grpSpPr>
        <p:sp>
          <p:nvSpPr>
            <p:cNvPr id="22" name="Freeform 22"/>
            <p:cNvSpPr/>
            <p:nvPr/>
          </p:nvSpPr>
          <p:spPr>
            <a:xfrm>
              <a:off x="0" y="0"/>
              <a:ext cx="1270521" cy="184011"/>
            </a:xfrm>
            <a:custGeom>
              <a:avLst/>
              <a:gdLst/>
              <a:ahLst/>
              <a:cxnLst/>
              <a:rect l="l" t="t" r="r" b="b"/>
              <a:pathLst>
                <a:path w="1270521" h="184011">
                  <a:moveTo>
                    <a:pt x="0" y="0"/>
                  </a:moveTo>
                  <a:lnTo>
                    <a:pt x="1270521" y="0"/>
                  </a:lnTo>
                  <a:lnTo>
                    <a:pt x="1270521" y="184011"/>
                  </a:lnTo>
                  <a:lnTo>
                    <a:pt x="0" y="184011"/>
                  </a:lnTo>
                  <a:close/>
                </a:path>
              </a:pathLst>
            </a:custGeom>
            <a:solidFill>
              <a:srgbClr val="0097B2"/>
            </a:solidFill>
          </p:spPr>
          <p:txBody>
            <a:bodyPr/>
            <a:lstStyle/>
            <a:p>
              <a:endParaRPr lang="en-US"/>
            </a:p>
          </p:txBody>
        </p:sp>
        <p:sp>
          <p:nvSpPr>
            <p:cNvPr id="23" name="TextBox 23"/>
            <p:cNvSpPr txBox="1"/>
            <p:nvPr/>
          </p:nvSpPr>
          <p:spPr>
            <a:xfrm>
              <a:off x="0" y="-57150"/>
              <a:ext cx="1270521" cy="24116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Intervention Model</a:t>
              </a:r>
            </a:p>
          </p:txBody>
        </p:sp>
      </p:grpSp>
      <p:sp>
        <p:nvSpPr>
          <p:cNvPr id="24" name="TextBox 24"/>
          <p:cNvSpPr txBox="1"/>
          <p:nvPr/>
        </p:nvSpPr>
        <p:spPr>
          <a:xfrm>
            <a:off x="17910460" y="9706610"/>
            <a:ext cx="255173" cy="580363"/>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5</a:t>
            </a:r>
          </a:p>
        </p:txBody>
      </p:sp>
      <p:sp>
        <p:nvSpPr>
          <p:cNvPr id="25" name="TextBox 25"/>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QSP Model</a:t>
            </a:r>
          </a:p>
        </p:txBody>
      </p:sp>
      <p:sp>
        <p:nvSpPr>
          <p:cNvPr id="26" name="TextBox 26"/>
          <p:cNvSpPr txBox="1"/>
          <p:nvPr/>
        </p:nvSpPr>
        <p:spPr>
          <a:xfrm>
            <a:off x="628570" y="2263432"/>
            <a:ext cx="5101088" cy="5918483"/>
          </a:xfrm>
          <a:prstGeom prst="rect">
            <a:avLst/>
          </a:prstGeom>
        </p:spPr>
        <p:txBody>
          <a:bodyPr lIns="0" tIns="0" rIns="0" bIns="0" rtlCol="0" anchor="t">
            <a:spAutoFit/>
          </a:bodyPr>
          <a:lstStyle/>
          <a:p>
            <a:pPr algn="l">
              <a:lnSpc>
                <a:spcPts val="3600"/>
              </a:lnSpc>
            </a:pPr>
            <a:r>
              <a:rPr lang="en-US" sz="2400">
                <a:solidFill>
                  <a:srgbClr val="000000"/>
                </a:solidFill>
                <a:latin typeface="Canva Sans"/>
                <a:ea typeface="Canva Sans"/>
                <a:cs typeface="Canva Sans"/>
                <a:sym typeface="Canva Sans"/>
              </a:rPr>
              <a:t>System of ODE model:</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Ligand dynamics</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Receptor dynamics</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Ligand-receptor complex</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Receptor dimer</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JAK activation</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Active receptor-JAK complex</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STAT3 dynamics</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Phosphorylated STAT3</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STAT3 dimer in cytoplasm</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STAT3 dimer in nucleus</a:t>
            </a:r>
          </a:p>
          <a:p>
            <a:pPr marL="518160" lvl="1" indent="-259080" algn="l">
              <a:lnSpc>
                <a:spcPts val="3600"/>
              </a:lnSpc>
              <a:buFont typeface="Arial"/>
              <a:buChar char="•"/>
            </a:pPr>
            <a:r>
              <a:rPr lang="en-US" sz="2400">
                <a:solidFill>
                  <a:srgbClr val="000000"/>
                </a:solidFill>
                <a:latin typeface="Canva Sans"/>
                <a:ea typeface="Canva Sans"/>
                <a:cs typeface="Canva Sans"/>
                <a:sym typeface="Canva Sans"/>
              </a:rPr>
              <a:t>mRNA and protein dynamics for target genes</a:t>
            </a:r>
          </a:p>
        </p:txBody>
      </p:sp>
      <p:sp>
        <p:nvSpPr>
          <p:cNvPr id="27" name="TextBox 27"/>
          <p:cNvSpPr txBox="1"/>
          <p:nvPr/>
        </p:nvSpPr>
        <p:spPr>
          <a:xfrm>
            <a:off x="6449223" y="2292007"/>
            <a:ext cx="5385759" cy="372691"/>
          </a:xfrm>
          <a:prstGeom prst="rect">
            <a:avLst/>
          </a:prstGeom>
        </p:spPr>
        <p:txBody>
          <a:bodyPr lIns="0" tIns="0" rIns="0" bIns="0" rtlCol="0" anchor="t">
            <a:spAutoFit/>
          </a:bodyPr>
          <a:lstStyle/>
          <a:p>
            <a:pPr algn="ctr">
              <a:lnSpc>
                <a:spcPts val="3079"/>
              </a:lnSpc>
            </a:pPr>
            <a:r>
              <a:rPr lang="en-US" sz="2199" b="1">
                <a:solidFill>
                  <a:srgbClr val="004AAD"/>
                </a:solidFill>
                <a:latin typeface="Canva Sans Bold"/>
                <a:ea typeface="Canva Sans Bold"/>
                <a:cs typeface="Canva Sans Bold"/>
                <a:sym typeface="Canva Sans Bold"/>
              </a:rPr>
              <a:t>Tumor-Immune Dynamical Model</a:t>
            </a:r>
          </a:p>
        </p:txBody>
      </p:sp>
      <p:sp>
        <p:nvSpPr>
          <p:cNvPr id="28" name="TextBox 28"/>
          <p:cNvSpPr txBox="1"/>
          <p:nvPr/>
        </p:nvSpPr>
        <p:spPr>
          <a:xfrm>
            <a:off x="6449223" y="2750002"/>
            <a:ext cx="5385759" cy="2715516"/>
          </a:xfrm>
          <a:prstGeom prst="rect">
            <a:avLst/>
          </a:prstGeom>
        </p:spPr>
        <p:txBody>
          <a:bodyPr lIns="0" tIns="0" rIns="0" bIns="0" rtlCol="0" anchor="t">
            <a:spAutoFit/>
          </a:bodyPr>
          <a:lstStyle/>
          <a:p>
            <a:pPr marL="474979" lvl="1" indent="-237490" algn="l">
              <a:lnSpc>
                <a:spcPts val="3079"/>
              </a:lnSpc>
              <a:buFont typeface="Arial"/>
              <a:buChar char="•"/>
            </a:pPr>
            <a:r>
              <a:rPr lang="en-US" sz="2199">
                <a:solidFill>
                  <a:srgbClr val="000000"/>
                </a:solidFill>
                <a:latin typeface="Canva Sans"/>
                <a:ea typeface="Canva Sans"/>
                <a:cs typeface="Canva Sans"/>
                <a:sym typeface="Canva Sans"/>
              </a:rPr>
              <a:t>Incorporated cellular behaviors influenced by the JAK/STAT3 pathway outputs</a:t>
            </a:r>
          </a:p>
          <a:p>
            <a:pPr marL="474979" lvl="1" indent="-237490" algn="l">
              <a:lnSpc>
                <a:spcPts val="3079"/>
              </a:lnSpc>
              <a:buFont typeface="Arial"/>
              <a:buChar char="•"/>
            </a:pPr>
            <a:r>
              <a:rPr lang="en-US" sz="2199">
                <a:solidFill>
                  <a:srgbClr val="000000"/>
                </a:solidFill>
                <a:latin typeface="Canva Sans"/>
                <a:ea typeface="Canva Sans"/>
                <a:cs typeface="Canva Sans"/>
                <a:sym typeface="Canva Sans"/>
              </a:rPr>
              <a:t>Consisted of Proliferation rate, Apoptosis rate, T cell dynamics, T cell killing rate, and T cell exhaustion dynamics:</a:t>
            </a:r>
          </a:p>
        </p:txBody>
      </p:sp>
      <p:sp>
        <p:nvSpPr>
          <p:cNvPr id="29" name="TextBox 29"/>
          <p:cNvSpPr txBox="1"/>
          <p:nvPr/>
        </p:nvSpPr>
        <p:spPr>
          <a:xfrm>
            <a:off x="6451121" y="6449115"/>
            <a:ext cx="5385759" cy="372691"/>
          </a:xfrm>
          <a:prstGeom prst="rect">
            <a:avLst/>
          </a:prstGeom>
        </p:spPr>
        <p:txBody>
          <a:bodyPr lIns="0" tIns="0" rIns="0" bIns="0" rtlCol="0" anchor="t">
            <a:spAutoFit/>
          </a:bodyPr>
          <a:lstStyle/>
          <a:p>
            <a:pPr algn="ctr">
              <a:lnSpc>
                <a:spcPts val="3079"/>
              </a:lnSpc>
            </a:pPr>
            <a:r>
              <a:rPr lang="en-US" sz="2199" b="1">
                <a:solidFill>
                  <a:srgbClr val="004AAD"/>
                </a:solidFill>
                <a:latin typeface="Canva Sans Bold"/>
                <a:ea typeface="Canva Sans Bold"/>
                <a:cs typeface="Canva Sans Bold"/>
                <a:sym typeface="Canva Sans Bold"/>
              </a:rPr>
              <a:t>Resistance Development Model</a:t>
            </a:r>
          </a:p>
        </p:txBody>
      </p:sp>
      <p:sp>
        <p:nvSpPr>
          <p:cNvPr id="30" name="TextBox 30"/>
          <p:cNvSpPr txBox="1"/>
          <p:nvPr/>
        </p:nvSpPr>
        <p:spPr>
          <a:xfrm>
            <a:off x="6730097" y="8092635"/>
            <a:ext cx="5385759" cy="763162"/>
          </a:xfrm>
          <a:prstGeom prst="rect">
            <a:avLst/>
          </a:prstGeom>
        </p:spPr>
        <p:txBody>
          <a:bodyPr lIns="0" tIns="0" rIns="0" bIns="0" rtlCol="0" anchor="t">
            <a:spAutoFit/>
          </a:bodyPr>
          <a:lstStyle/>
          <a:p>
            <a:pPr algn="l">
              <a:lnSpc>
                <a:spcPts val="3079"/>
              </a:lnSpc>
            </a:pPr>
            <a:r>
              <a:rPr lang="en-US" sz="2199" i="1">
                <a:solidFill>
                  <a:srgbClr val="000000"/>
                </a:solidFill>
                <a:latin typeface="Canva Sans Italics"/>
                <a:ea typeface="Canva Sans Italics"/>
                <a:cs typeface="Canva Sans Italics"/>
                <a:sym typeface="Canva Sans Italics"/>
              </a:rPr>
              <a:t>During treatment off-periods, resistance declines passively:</a:t>
            </a:r>
          </a:p>
        </p:txBody>
      </p:sp>
      <p:sp>
        <p:nvSpPr>
          <p:cNvPr id="31" name="TextBox 31"/>
          <p:cNvSpPr txBox="1"/>
          <p:nvPr/>
        </p:nvSpPr>
        <p:spPr>
          <a:xfrm>
            <a:off x="12416006" y="2292007"/>
            <a:ext cx="5385759" cy="372691"/>
          </a:xfrm>
          <a:prstGeom prst="rect">
            <a:avLst/>
          </a:prstGeom>
        </p:spPr>
        <p:txBody>
          <a:bodyPr lIns="0" tIns="0" rIns="0" bIns="0" rtlCol="0" anchor="t">
            <a:spAutoFit/>
          </a:bodyPr>
          <a:lstStyle/>
          <a:p>
            <a:pPr algn="ctr">
              <a:lnSpc>
                <a:spcPts val="3079"/>
              </a:lnSpc>
            </a:pPr>
            <a:r>
              <a:rPr lang="en-US" sz="2199" b="1">
                <a:solidFill>
                  <a:srgbClr val="004AAD"/>
                </a:solidFill>
                <a:latin typeface="Canva Sans Bold"/>
                <a:ea typeface="Canva Sans Bold"/>
                <a:cs typeface="Canva Sans Bold"/>
                <a:sym typeface="Canva Sans Bold"/>
              </a:rPr>
              <a:t>PK/PD Model</a:t>
            </a:r>
          </a:p>
        </p:txBody>
      </p:sp>
      <p:sp>
        <p:nvSpPr>
          <p:cNvPr id="32" name="TextBox 32"/>
          <p:cNvSpPr txBox="1"/>
          <p:nvPr/>
        </p:nvSpPr>
        <p:spPr>
          <a:xfrm>
            <a:off x="12416006" y="2750002"/>
            <a:ext cx="5385759" cy="2325045"/>
          </a:xfrm>
          <a:prstGeom prst="rect">
            <a:avLst/>
          </a:prstGeom>
        </p:spPr>
        <p:txBody>
          <a:bodyPr lIns="0" tIns="0" rIns="0" bIns="0" rtlCol="0" anchor="t">
            <a:spAutoFit/>
          </a:bodyPr>
          <a:lstStyle/>
          <a:p>
            <a:pPr marL="474979" lvl="1" indent="-237490" algn="l">
              <a:lnSpc>
                <a:spcPts val="3079"/>
              </a:lnSpc>
              <a:buFont typeface="Arial"/>
              <a:buChar char="•"/>
            </a:pPr>
            <a:r>
              <a:rPr lang="en-US" sz="2199">
                <a:solidFill>
                  <a:srgbClr val="000000"/>
                </a:solidFill>
                <a:latin typeface="Canva Sans"/>
                <a:ea typeface="Canva Sans"/>
                <a:cs typeface="Canva Sans"/>
                <a:sym typeface="Canva Sans"/>
              </a:rPr>
              <a:t>PK: One-compartment</a:t>
            </a:r>
          </a:p>
          <a:p>
            <a:pPr marL="474979" lvl="1" indent="-237490" algn="l">
              <a:lnSpc>
                <a:spcPts val="3079"/>
              </a:lnSpc>
              <a:buFont typeface="Arial"/>
              <a:buChar char="•"/>
            </a:pPr>
            <a:r>
              <a:rPr lang="en-US" sz="2199">
                <a:solidFill>
                  <a:srgbClr val="000000"/>
                </a:solidFill>
                <a:latin typeface="Canva Sans"/>
                <a:ea typeface="Canva Sans"/>
                <a:cs typeface="Canva Sans"/>
                <a:sym typeface="Canva Sans"/>
              </a:rPr>
              <a:t>PD incorporated JAK inhibitor effect on JAK activation rate, STAT3 inhibitor effect on STAT3 phosphorylation, and cytokine blocker effect for ligand dynamics</a:t>
            </a:r>
          </a:p>
        </p:txBody>
      </p:sp>
      <p:sp>
        <p:nvSpPr>
          <p:cNvPr id="33" name="TextBox 33"/>
          <p:cNvSpPr txBox="1"/>
          <p:nvPr/>
        </p:nvSpPr>
        <p:spPr>
          <a:xfrm>
            <a:off x="12416006" y="5694771"/>
            <a:ext cx="5385759" cy="372691"/>
          </a:xfrm>
          <a:prstGeom prst="rect">
            <a:avLst/>
          </a:prstGeom>
        </p:spPr>
        <p:txBody>
          <a:bodyPr lIns="0" tIns="0" rIns="0" bIns="0" rtlCol="0" anchor="t">
            <a:spAutoFit/>
          </a:bodyPr>
          <a:lstStyle/>
          <a:p>
            <a:pPr algn="ctr">
              <a:lnSpc>
                <a:spcPts val="3079"/>
              </a:lnSpc>
            </a:pPr>
            <a:r>
              <a:rPr lang="en-US" sz="2199" b="1">
                <a:solidFill>
                  <a:srgbClr val="004AAD"/>
                </a:solidFill>
                <a:latin typeface="Canva Sans Bold"/>
                <a:ea typeface="Canva Sans Bold"/>
                <a:cs typeface="Canva Sans Bold"/>
                <a:sym typeface="Canva Sans Bold"/>
              </a:rPr>
              <a:t>Toxicity Model</a:t>
            </a:r>
          </a:p>
        </p:txBody>
      </p:sp>
      <p:sp>
        <p:nvSpPr>
          <p:cNvPr id="34" name="TextBox 34"/>
          <p:cNvSpPr txBox="1"/>
          <p:nvPr/>
        </p:nvSpPr>
        <p:spPr>
          <a:xfrm>
            <a:off x="12696881" y="7589546"/>
            <a:ext cx="5385759" cy="372691"/>
          </a:xfrm>
          <a:prstGeom prst="rect">
            <a:avLst/>
          </a:prstGeom>
        </p:spPr>
        <p:txBody>
          <a:bodyPr lIns="0" tIns="0" rIns="0" bIns="0" rtlCol="0" anchor="t">
            <a:spAutoFit/>
          </a:bodyPr>
          <a:lstStyle/>
          <a:p>
            <a:pPr algn="l">
              <a:lnSpc>
                <a:spcPts val="3079"/>
              </a:lnSpc>
            </a:pPr>
            <a:r>
              <a:rPr lang="en-US" sz="2199" i="1">
                <a:solidFill>
                  <a:srgbClr val="000000"/>
                </a:solidFill>
                <a:latin typeface="Canva Sans Italics"/>
                <a:ea typeface="Canva Sans Italics"/>
                <a:cs typeface="Canva Sans Italics"/>
                <a:sym typeface="Canva Sans Italics"/>
              </a:rPr>
              <a:t>Toxicity Recovery Over Time:</a:t>
            </a:r>
          </a:p>
        </p:txBody>
      </p:sp>
      <p:sp>
        <p:nvSpPr>
          <p:cNvPr id="35" name="Freeform 35"/>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pic>
        <p:nvPicPr>
          <p:cNvPr id="36" name="Picture 36"/>
          <p:cNvPicPr>
            <a:picLocks noChangeAspect="1"/>
          </p:cNvPicPr>
          <p:nvPr/>
        </p:nvPicPr>
        <p:blipFill>
          <a:blip r:embed="rId7"/>
          <a:stretch>
            <a:fillRect/>
          </a:stretch>
        </p:blipFill>
        <p:spPr>
          <a:xfrm>
            <a:off x="6115089" y="5241127"/>
            <a:ext cx="5900930" cy="1434665"/>
          </a:xfrm>
          <a:prstGeom prst="rect">
            <a:avLst/>
          </a:prstGeom>
        </p:spPr>
      </p:pic>
      <p:pic>
        <p:nvPicPr>
          <p:cNvPr id="37" name="Picture 37"/>
          <p:cNvPicPr>
            <a:picLocks noChangeAspect="1"/>
          </p:cNvPicPr>
          <p:nvPr/>
        </p:nvPicPr>
        <p:blipFill>
          <a:blip r:embed="rId8"/>
          <a:stretch>
            <a:fillRect/>
          </a:stretch>
        </p:blipFill>
        <p:spPr>
          <a:xfrm>
            <a:off x="6336346" y="6731326"/>
            <a:ext cx="2911706" cy="988303"/>
          </a:xfrm>
          <a:prstGeom prst="rect">
            <a:avLst/>
          </a:prstGeom>
        </p:spPr>
      </p:pic>
      <p:pic>
        <p:nvPicPr>
          <p:cNvPr id="38" name="Picture 38"/>
          <p:cNvPicPr>
            <a:picLocks noChangeAspect="1"/>
          </p:cNvPicPr>
          <p:nvPr/>
        </p:nvPicPr>
        <p:blipFill>
          <a:blip r:embed="rId9"/>
          <a:stretch>
            <a:fillRect/>
          </a:stretch>
        </p:blipFill>
        <p:spPr>
          <a:xfrm>
            <a:off x="5928481" y="7221047"/>
            <a:ext cx="6271679" cy="1205486"/>
          </a:xfrm>
          <a:prstGeom prst="rect">
            <a:avLst/>
          </a:prstGeom>
        </p:spPr>
      </p:pic>
      <p:pic>
        <p:nvPicPr>
          <p:cNvPr id="39" name="Picture 39"/>
          <p:cNvPicPr>
            <a:picLocks noChangeAspect="1"/>
          </p:cNvPicPr>
          <p:nvPr/>
        </p:nvPicPr>
        <p:blipFill>
          <a:blip r:embed="rId10"/>
          <a:stretch>
            <a:fillRect/>
          </a:stretch>
        </p:blipFill>
        <p:spPr>
          <a:xfrm>
            <a:off x="6617888" y="8762677"/>
            <a:ext cx="4775045" cy="1242910"/>
          </a:xfrm>
          <a:prstGeom prst="rect">
            <a:avLst/>
          </a:prstGeom>
        </p:spPr>
      </p:pic>
      <p:pic>
        <p:nvPicPr>
          <p:cNvPr id="40" name="Picture 40"/>
          <p:cNvPicPr>
            <a:picLocks noChangeAspect="1"/>
          </p:cNvPicPr>
          <p:nvPr/>
        </p:nvPicPr>
        <p:blipFill>
          <a:blip r:embed="rId11"/>
          <a:stretch>
            <a:fillRect/>
          </a:stretch>
        </p:blipFill>
        <p:spPr>
          <a:xfrm>
            <a:off x="12055866" y="5953074"/>
            <a:ext cx="6058958" cy="1405417"/>
          </a:xfrm>
          <a:prstGeom prst="rect">
            <a:avLst/>
          </a:prstGeom>
        </p:spPr>
      </p:pic>
      <p:pic>
        <p:nvPicPr>
          <p:cNvPr id="41" name="Picture 41"/>
          <p:cNvPicPr>
            <a:picLocks noChangeAspect="1"/>
          </p:cNvPicPr>
          <p:nvPr/>
        </p:nvPicPr>
        <p:blipFill>
          <a:blip r:embed="rId12"/>
          <a:stretch>
            <a:fillRect/>
          </a:stretch>
        </p:blipFill>
        <p:spPr>
          <a:xfrm>
            <a:off x="12757450" y="8101360"/>
            <a:ext cx="4702872" cy="11052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TextBox 4"/>
          <p:cNvSpPr txBox="1"/>
          <p:nvPr/>
        </p:nvSpPr>
        <p:spPr>
          <a:xfrm>
            <a:off x="17899163" y="9706610"/>
            <a:ext cx="277767" cy="580363"/>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6</a:t>
            </a:r>
          </a:p>
        </p:txBody>
      </p:sp>
      <p:sp>
        <p:nvSpPr>
          <p:cNvPr id="5" name="TextBox 5"/>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Objective Definition and Rationale</a:t>
            </a:r>
          </a:p>
        </p:txBody>
      </p:sp>
      <p:sp>
        <p:nvSpPr>
          <p:cNvPr id="6" name="Freeform 6"/>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7" name="Freeform 7"/>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8" name="Freeform 8"/>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1019175" y="1371629"/>
            <a:ext cx="7446494" cy="5334841"/>
            <a:chOff x="0" y="0"/>
            <a:chExt cx="1961217" cy="1405061"/>
          </a:xfrm>
        </p:grpSpPr>
        <p:sp>
          <p:nvSpPr>
            <p:cNvPr id="10" name="Freeform 10"/>
            <p:cNvSpPr/>
            <p:nvPr/>
          </p:nvSpPr>
          <p:spPr>
            <a:xfrm>
              <a:off x="0" y="0"/>
              <a:ext cx="1961217" cy="1405061"/>
            </a:xfrm>
            <a:custGeom>
              <a:avLst/>
              <a:gdLst/>
              <a:ahLst/>
              <a:cxnLst/>
              <a:rect l="l" t="t" r="r" b="b"/>
              <a:pathLst>
                <a:path w="1961217" h="1405061">
                  <a:moveTo>
                    <a:pt x="53023" y="0"/>
                  </a:moveTo>
                  <a:lnTo>
                    <a:pt x="1908193" y="0"/>
                  </a:lnTo>
                  <a:cubicBezTo>
                    <a:pt x="1922256" y="0"/>
                    <a:pt x="1935743" y="5586"/>
                    <a:pt x="1945686" y="15530"/>
                  </a:cubicBezTo>
                  <a:cubicBezTo>
                    <a:pt x="1955630" y="25474"/>
                    <a:pt x="1961217" y="38961"/>
                    <a:pt x="1961217" y="53023"/>
                  </a:cubicBezTo>
                  <a:lnTo>
                    <a:pt x="1961217" y="1352038"/>
                  </a:lnTo>
                  <a:cubicBezTo>
                    <a:pt x="1961217" y="1366100"/>
                    <a:pt x="1955630" y="1379587"/>
                    <a:pt x="1945686" y="1389531"/>
                  </a:cubicBezTo>
                  <a:cubicBezTo>
                    <a:pt x="1935743" y="1399475"/>
                    <a:pt x="1922256" y="1405061"/>
                    <a:pt x="1908193" y="1405061"/>
                  </a:cubicBezTo>
                  <a:lnTo>
                    <a:pt x="53023" y="1405061"/>
                  </a:lnTo>
                  <a:cubicBezTo>
                    <a:pt x="38961" y="1405061"/>
                    <a:pt x="25474" y="1399475"/>
                    <a:pt x="15530" y="1389531"/>
                  </a:cubicBezTo>
                  <a:cubicBezTo>
                    <a:pt x="5586" y="1379587"/>
                    <a:pt x="0" y="1366100"/>
                    <a:pt x="0" y="1352038"/>
                  </a:cubicBezTo>
                  <a:lnTo>
                    <a:pt x="0" y="53023"/>
                  </a:lnTo>
                  <a:cubicBezTo>
                    <a:pt x="0" y="38961"/>
                    <a:pt x="5586" y="25474"/>
                    <a:pt x="15530" y="15530"/>
                  </a:cubicBezTo>
                  <a:cubicBezTo>
                    <a:pt x="25474" y="5586"/>
                    <a:pt x="38961" y="0"/>
                    <a:pt x="53023" y="0"/>
                  </a:cubicBezTo>
                  <a:close/>
                </a:path>
              </a:pathLst>
            </a:custGeom>
            <a:solidFill>
              <a:srgbClr val="CEE2F7"/>
            </a:solidFill>
          </p:spPr>
          <p:txBody>
            <a:bodyPr/>
            <a:lstStyle/>
            <a:p>
              <a:endParaRPr lang="en-US"/>
            </a:p>
          </p:txBody>
        </p:sp>
        <p:sp>
          <p:nvSpPr>
            <p:cNvPr id="11" name="TextBox 11"/>
            <p:cNvSpPr txBox="1"/>
            <p:nvPr/>
          </p:nvSpPr>
          <p:spPr>
            <a:xfrm>
              <a:off x="0" y="-28575"/>
              <a:ext cx="1961217" cy="1433636"/>
            </a:xfrm>
            <a:prstGeom prst="rect">
              <a:avLst/>
            </a:prstGeom>
          </p:spPr>
          <p:txBody>
            <a:bodyPr lIns="50800" tIns="50800" rIns="50800" bIns="50800" rtlCol="0" anchor="ctr"/>
            <a:lstStyle/>
            <a:p>
              <a:pPr algn="ctr">
                <a:lnSpc>
                  <a:spcPts val="1960"/>
                </a:lnSpc>
              </a:pPr>
              <a:endParaRPr/>
            </a:p>
          </p:txBody>
        </p:sp>
      </p:grpSp>
      <p:grpSp>
        <p:nvGrpSpPr>
          <p:cNvPr id="12" name="Group 12"/>
          <p:cNvGrpSpPr/>
          <p:nvPr/>
        </p:nvGrpSpPr>
        <p:grpSpPr>
          <a:xfrm>
            <a:off x="2330417" y="1057095"/>
            <a:ext cx="4824010" cy="629069"/>
            <a:chOff x="0" y="0"/>
            <a:chExt cx="1270521" cy="165681"/>
          </a:xfrm>
        </p:grpSpPr>
        <p:sp>
          <p:nvSpPr>
            <p:cNvPr id="13" name="Freeform 13"/>
            <p:cNvSpPr/>
            <p:nvPr/>
          </p:nvSpPr>
          <p:spPr>
            <a:xfrm>
              <a:off x="0" y="0"/>
              <a:ext cx="1270521" cy="165681"/>
            </a:xfrm>
            <a:custGeom>
              <a:avLst/>
              <a:gdLst/>
              <a:ahLst/>
              <a:cxnLst/>
              <a:rect l="l" t="t" r="r" b="b"/>
              <a:pathLst>
                <a:path w="1270521" h="165681">
                  <a:moveTo>
                    <a:pt x="0" y="0"/>
                  </a:moveTo>
                  <a:lnTo>
                    <a:pt x="1270521" y="0"/>
                  </a:lnTo>
                  <a:lnTo>
                    <a:pt x="1270521" y="165681"/>
                  </a:lnTo>
                  <a:lnTo>
                    <a:pt x="0" y="165681"/>
                  </a:lnTo>
                  <a:close/>
                </a:path>
              </a:pathLst>
            </a:custGeom>
            <a:solidFill>
              <a:srgbClr val="0097B2"/>
            </a:solidFill>
          </p:spPr>
          <p:txBody>
            <a:bodyPr/>
            <a:lstStyle/>
            <a:p>
              <a:endParaRPr lang="en-US"/>
            </a:p>
          </p:txBody>
        </p:sp>
        <p:sp>
          <p:nvSpPr>
            <p:cNvPr id="14" name="TextBox 14"/>
            <p:cNvSpPr txBox="1"/>
            <p:nvPr/>
          </p:nvSpPr>
          <p:spPr>
            <a:xfrm>
              <a:off x="0" y="-57150"/>
              <a:ext cx="1270521" cy="22283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Definition</a:t>
              </a:r>
            </a:p>
          </p:txBody>
        </p:sp>
      </p:grpSp>
      <p:grpSp>
        <p:nvGrpSpPr>
          <p:cNvPr id="15" name="Group 15"/>
          <p:cNvGrpSpPr/>
          <p:nvPr/>
        </p:nvGrpSpPr>
        <p:grpSpPr>
          <a:xfrm>
            <a:off x="1019175" y="7197847"/>
            <a:ext cx="7446494" cy="2832296"/>
            <a:chOff x="0" y="0"/>
            <a:chExt cx="1961217" cy="745954"/>
          </a:xfrm>
        </p:grpSpPr>
        <p:sp>
          <p:nvSpPr>
            <p:cNvPr id="16" name="Freeform 16"/>
            <p:cNvSpPr/>
            <p:nvPr/>
          </p:nvSpPr>
          <p:spPr>
            <a:xfrm>
              <a:off x="0" y="0"/>
              <a:ext cx="1961217" cy="745954"/>
            </a:xfrm>
            <a:custGeom>
              <a:avLst/>
              <a:gdLst/>
              <a:ahLst/>
              <a:cxnLst/>
              <a:rect l="l" t="t" r="r" b="b"/>
              <a:pathLst>
                <a:path w="1961217" h="745954">
                  <a:moveTo>
                    <a:pt x="53023" y="0"/>
                  </a:moveTo>
                  <a:lnTo>
                    <a:pt x="1908193" y="0"/>
                  </a:lnTo>
                  <a:cubicBezTo>
                    <a:pt x="1922256" y="0"/>
                    <a:pt x="1935743" y="5586"/>
                    <a:pt x="1945686" y="15530"/>
                  </a:cubicBezTo>
                  <a:cubicBezTo>
                    <a:pt x="1955630" y="25474"/>
                    <a:pt x="1961217" y="38961"/>
                    <a:pt x="1961217" y="53023"/>
                  </a:cubicBezTo>
                  <a:lnTo>
                    <a:pt x="1961217" y="692931"/>
                  </a:lnTo>
                  <a:cubicBezTo>
                    <a:pt x="1961217" y="706994"/>
                    <a:pt x="1955630" y="720480"/>
                    <a:pt x="1945686" y="730424"/>
                  </a:cubicBezTo>
                  <a:cubicBezTo>
                    <a:pt x="1935743" y="740368"/>
                    <a:pt x="1922256" y="745954"/>
                    <a:pt x="1908193" y="745954"/>
                  </a:cubicBezTo>
                  <a:lnTo>
                    <a:pt x="53023" y="745954"/>
                  </a:lnTo>
                  <a:cubicBezTo>
                    <a:pt x="38961" y="745954"/>
                    <a:pt x="25474" y="740368"/>
                    <a:pt x="15530" y="730424"/>
                  </a:cubicBezTo>
                  <a:cubicBezTo>
                    <a:pt x="5586" y="720480"/>
                    <a:pt x="0" y="706994"/>
                    <a:pt x="0" y="692931"/>
                  </a:cubicBezTo>
                  <a:lnTo>
                    <a:pt x="0" y="53023"/>
                  </a:lnTo>
                  <a:cubicBezTo>
                    <a:pt x="0" y="38961"/>
                    <a:pt x="5586" y="25474"/>
                    <a:pt x="15530" y="15530"/>
                  </a:cubicBezTo>
                  <a:cubicBezTo>
                    <a:pt x="25474" y="5586"/>
                    <a:pt x="38961" y="0"/>
                    <a:pt x="53023" y="0"/>
                  </a:cubicBezTo>
                  <a:close/>
                </a:path>
              </a:pathLst>
            </a:custGeom>
            <a:solidFill>
              <a:srgbClr val="CEE2F7"/>
            </a:solidFill>
          </p:spPr>
          <p:txBody>
            <a:bodyPr/>
            <a:lstStyle/>
            <a:p>
              <a:endParaRPr lang="en-US"/>
            </a:p>
          </p:txBody>
        </p:sp>
        <p:sp>
          <p:nvSpPr>
            <p:cNvPr id="17" name="TextBox 17"/>
            <p:cNvSpPr txBox="1"/>
            <p:nvPr/>
          </p:nvSpPr>
          <p:spPr>
            <a:xfrm>
              <a:off x="0" y="-28575"/>
              <a:ext cx="1961217" cy="774529"/>
            </a:xfrm>
            <a:prstGeom prst="rect">
              <a:avLst/>
            </a:prstGeom>
          </p:spPr>
          <p:txBody>
            <a:bodyPr lIns="50800" tIns="50800" rIns="50800" bIns="50800" rtlCol="0" anchor="ctr"/>
            <a:lstStyle/>
            <a:p>
              <a:pPr algn="ctr">
                <a:lnSpc>
                  <a:spcPts val="1960"/>
                </a:lnSpc>
              </a:pPr>
              <a:endParaRPr/>
            </a:p>
          </p:txBody>
        </p:sp>
      </p:grpSp>
      <p:grpSp>
        <p:nvGrpSpPr>
          <p:cNvPr id="18" name="Group 18"/>
          <p:cNvGrpSpPr/>
          <p:nvPr/>
        </p:nvGrpSpPr>
        <p:grpSpPr>
          <a:xfrm>
            <a:off x="2330417" y="6973170"/>
            <a:ext cx="4824010" cy="629069"/>
            <a:chOff x="0" y="0"/>
            <a:chExt cx="1270521" cy="165681"/>
          </a:xfrm>
        </p:grpSpPr>
        <p:sp>
          <p:nvSpPr>
            <p:cNvPr id="19" name="Freeform 19"/>
            <p:cNvSpPr/>
            <p:nvPr/>
          </p:nvSpPr>
          <p:spPr>
            <a:xfrm>
              <a:off x="0" y="0"/>
              <a:ext cx="1270521" cy="165681"/>
            </a:xfrm>
            <a:custGeom>
              <a:avLst/>
              <a:gdLst/>
              <a:ahLst/>
              <a:cxnLst/>
              <a:rect l="l" t="t" r="r" b="b"/>
              <a:pathLst>
                <a:path w="1270521" h="165681">
                  <a:moveTo>
                    <a:pt x="0" y="0"/>
                  </a:moveTo>
                  <a:lnTo>
                    <a:pt x="1270521" y="0"/>
                  </a:lnTo>
                  <a:lnTo>
                    <a:pt x="1270521" y="165681"/>
                  </a:lnTo>
                  <a:lnTo>
                    <a:pt x="0" y="165681"/>
                  </a:lnTo>
                  <a:close/>
                </a:path>
              </a:pathLst>
            </a:custGeom>
            <a:solidFill>
              <a:srgbClr val="0097B2"/>
            </a:solidFill>
          </p:spPr>
          <p:txBody>
            <a:bodyPr/>
            <a:lstStyle/>
            <a:p>
              <a:endParaRPr lang="en-US"/>
            </a:p>
          </p:txBody>
        </p:sp>
        <p:sp>
          <p:nvSpPr>
            <p:cNvPr id="20" name="TextBox 20"/>
            <p:cNvSpPr txBox="1"/>
            <p:nvPr/>
          </p:nvSpPr>
          <p:spPr>
            <a:xfrm>
              <a:off x="0" y="-57150"/>
              <a:ext cx="1270521" cy="22283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Weight</a:t>
              </a:r>
            </a:p>
          </p:txBody>
        </p:sp>
      </p:grpSp>
      <p:sp>
        <p:nvSpPr>
          <p:cNvPr id="21" name="TextBox 21"/>
          <p:cNvSpPr txBox="1"/>
          <p:nvPr/>
        </p:nvSpPr>
        <p:spPr>
          <a:xfrm>
            <a:off x="1019175" y="1714919"/>
            <a:ext cx="7446494" cy="372691"/>
          </a:xfrm>
          <a:prstGeom prst="rect">
            <a:avLst/>
          </a:prstGeom>
        </p:spPr>
        <p:txBody>
          <a:bodyPr lIns="0" tIns="0" rIns="0" bIns="0" rtlCol="0" anchor="t">
            <a:spAutoFit/>
          </a:bodyPr>
          <a:lstStyle/>
          <a:p>
            <a:pPr algn="ctr">
              <a:lnSpc>
                <a:spcPts val="3079"/>
              </a:lnSpc>
            </a:pPr>
            <a:r>
              <a:rPr lang="en-US" sz="2199" b="1">
                <a:solidFill>
                  <a:srgbClr val="004AAD"/>
                </a:solidFill>
                <a:latin typeface="Canva Sans Bold"/>
                <a:ea typeface="Canva Sans Bold"/>
                <a:cs typeface="Canva Sans Bold"/>
                <a:sym typeface="Canva Sans Bold"/>
              </a:rPr>
              <a:t>Tumor-Immune Dynamical Model</a:t>
            </a:r>
          </a:p>
        </p:txBody>
      </p:sp>
      <p:sp>
        <p:nvSpPr>
          <p:cNvPr id="22" name="TextBox 22"/>
          <p:cNvSpPr txBox="1"/>
          <p:nvPr/>
        </p:nvSpPr>
        <p:spPr>
          <a:xfrm>
            <a:off x="1019175" y="3069781"/>
            <a:ext cx="7446494" cy="372691"/>
          </a:xfrm>
          <a:prstGeom prst="rect">
            <a:avLst/>
          </a:prstGeom>
        </p:spPr>
        <p:txBody>
          <a:bodyPr lIns="0" tIns="0" rIns="0" bIns="0" rtlCol="0" anchor="t">
            <a:spAutoFit/>
          </a:bodyPr>
          <a:lstStyle/>
          <a:p>
            <a:pPr algn="ctr">
              <a:lnSpc>
                <a:spcPts val="3079"/>
              </a:lnSpc>
            </a:pPr>
            <a:r>
              <a:rPr lang="en-US" sz="2199" b="1">
                <a:solidFill>
                  <a:srgbClr val="004AAD"/>
                </a:solidFill>
                <a:latin typeface="Canva Sans Bold"/>
                <a:ea typeface="Canva Sans Bold"/>
                <a:cs typeface="Canva Sans Bold"/>
                <a:sym typeface="Canva Sans Bold"/>
              </a:rPr>
              <a:t>Tumor-Immune Dynamical Model</a:t>
            </a:r>
          </a:p>
        </p:txBody>
      </p:sp>
      <p:sp>
        <p:nvSpPr>
          <p:cNvPr id="23" name="TextBox 23"/>
          <p:cNvSpPr txBox="1"/>
          <p:nvPr/>
        </p:nvSpPr>
        <p:spPr>
          <a:xfrm>
            <a:off x="1019175" y="4772878"/>
            <a:ext cx="7446494" cy="372691"/>
          </a:xfrm>
          <a:prstGeom prst="rect">
            <a:avLst/>
          </a:prstGeom>
        </p:spPr>
        <p:txBody>
          <a:bodyPr lIns="0" tIns="0" rIns="0" bIns="0" rtlCol="0" anchor="t">
            <a:spAutoFit/>
          </a:bodyPr>
          <a:lstStyle/>
          <a:p>
            <a:pPr algn="ctr">
              <a:lnSpc>
                <a:spcPts val="3079"/>
              </a:lnSpc>
            </a:pPr>
            <a:r>
              <a:rPr lang="en-US" sz="2199" b="1">
                <a:solidFill>
                  <a:srgbClr val="004AAD"/>
                </a:solidFill>
                <a:latin typeface="Canva Sans Bold"/>
                <a:ea typeface="Canva Sans Bold"/>
                <a:cs typeface="Canva Sans Bold"/>
                <a:sym typeface="Canva Sans Bold"/>
              </a:rPr>
              <a:t>Resistance Prevention</a:t>
            </a:r>
          </a:p>
        </p:txBody>
      </p:sp>
      <p:sp>
        <p:nvSpPr>
          <p:cNvPr id="24" name="TextBox 24"/>
          <p:cNvSpPr txBox="1"/>
          <p:nvPr/>
        </p:nvSpPr>
        <p:spPr>
          <a:xfrm>
            <a:off x="1019175" y="5723446"/>
            <a:ext cx="7446494" cy="372691"/>
          </a:xfrm>
          <a:prstGeom prst="rect">
            <a:avLst/>
          </a:prstGeom>
        </p:spPr>
        <p:txBody>
          <a:bodyPr lIns="0" tIns="0" rIns="0" bIns="0" rtlCol="0" anchor="t">
            <a:spAutoFit/>
          </a:bodyPr>
          <a:lstStyle/>
          <a:p>
            <a:pPr algn="ctr">
              <a:lnSpc>
                <a:spcPts val="3079"/>
              </a:lnSpc>
            </a:pPr>
            <a:r>
              <a:rPr lang="en-US" sz="2199" b="1">
                <a:solidFill>
                  <a:srgbClr val="004AAD"/>
                </a:solidFill>
                <a:latin typeface="Canva Sans Bold"/>
                <a:ea typeface="Canva Sans Bold"/>
                <a:cs typeface="Canva Sans Bold"/>
                <a:sym typeface="Canva Sans Bold"/>
              </a:rPr>
              <a:t>Toxicity Minimization</a:t>
            </a:r>
          </a:p>
        </p:txBody>
      </p:sp>
      <p:sp>
        <p:nvSpPr>
          <p:cNvPr id="25" name="TextBox 25"/>
          <p:cNvSpPr txBox="1"/>
          <p:nvPr/>
        </p:nvSpPr>
        <p:spPr>
          <a:xfrm>
            <a:off x="1019175" y="7783214"/>
            <a:ext cx="7446494" cy="1934574"/>
          </a:xfrm>
          <a:prstGeom prst="rect">
            <a:avLst/>
          </a:prstGeom>
        </p:spPr>
        <p:txBody>
          <a:bodyPr lIns="0" tIns="0" rIns="0" bIns="0" rtlCol="0" anchor="t">
            <a:spAutoFit/>
          </a:bodyPr>
          <a:lstStyle/>
          <a:p>
            <a:pPr marL="474979" lvl="1" indent="-237490" algn="l">
              <a:lnSpc>
                <a:spcPts val="3079"/>
              </a:lnSpc>
              <a:buAutoNum type="arabicPeriod"/>
            </a:pPr>
            <a:r>
              <a:rPr lang="en-US" sz="2199" b="1">
                <a:solidFill>
                  <a:srgbClr val="004AAD"/>
                </a:solidFill>
                <a:latin typeface="Canva Sans Bold"/>
                <a:ea typeface="Canva Sans Bold"/>
                <a:cs typeface="Canva Sans Bold"/>
                <a:sym typeface="Canva Sans Bold"/>
              </a:rPr>
              <a:t>Balanced</a:t>
            </a:r>
            <a:r>
              <a:rPr lang="en-US" sz="2199">
                <a:solidFill>
                  <a:srgbClr val="000000"/>
                </a:solidFill>
                <a:latin typeface="Canva Sans"/>
                <a:ea typeface="Canva Sans"/>
                <a:cs typeface="Canva Sans"/>
                <a:sym typeface="Canva Sans"/>
              </a:rPr>
              <a:t>: w = [0.25, 0.25, 0.25, 0.25]</a:t>
            </a:r>
          </a:p>
          <a:p>
            <a:pPr marL="474979" lvl="1" indent="-237490" algn="l">
              <a:lnSpc>
                <a:spcPts val="3079"/>
              </a:lnSpc>
              <a:buAutoNum type="arabicPeriod"/>
            </a:pPr>
            <a:r>
              <a:rPr lang="en-US" sz="2199" b="1">
                <a:solidFill>
                  <a:srgbClr val="004AAD"/>
                </a:solidFill>
                <a:latin typeface="Canva Sans Bold"/>
                <a:ea typeface="Canva Sans Bold"/>
                <a:cs typeface="Canva Sans Bold"/>
                <a:sym typeface="Canva Sans Bold"/>
              </a:rPr>
              <a:t>Efficacy-focused</a:t>
            </a:r>
            <a:r>
              <a:rPr lang="en-US" sz="2199">
                <a:solidFill>
                  <a:srgbClr val="000000"/>
                </a:solidFill>
                <a:latin typeface="Canva Sans"/>
                <a:ea typeface="Canva Sans"/>
                <a:cs typeface="Canva Sans"/>
                <a:sym typeface="Canva Sans"/>
              </a:rPr>
              <a:t>: w = [0.7, 0.1, 0.1, 0.1]</a:t>
            </a:r>
          </a:p>
          <a:p>
            <a:pPr marL="474979" lvl="1" indent="-237490" algn="l">
              <a:lnSpc>
                <a:spcPts val="3079"/>
              </a:lnSpc>
              <a:buAutoNum type="arabicPeriod"/>
            </a:pPr>
            <a:r>
              <a:rPr lang="en-US" sz="2199" b="1">
                <a:solidFill>
                  <a:srgbClr val="004AAD"/>
                </a:solidFill>
                <a:latin typeface="Canva Sans Bold"/>
                <a:ea typeface="Canva Sans Bold"/>
                <a:cs typeface="Canva Sans Bold"/>
                <a:sym typeface="Canva Sans Bold"/>
              </a:rPr>
              <a:t>Immune-preserving</a:t>
            </a:r>
            <a:r>
              <a:rPr lang="en-US" sz="2199">
                <a:solidFill>
                  <a:srgbClr val="000000"/>
                </a:solidFill>
                <a:latin typeface="Canva Sans"/>
                <a:ea typeface="Canva Sans"/>
                <a:cs typeface="Canva Sans"/>
                <a:sym typeface="Canva Sans"/>
              </a:rPr>
              <a:t>: w = [0.1, 0.7, 0.1, 0.1]</a:t>
            </a:r>
          </a:p>
          <a:p>
            <a:pPr marL="474979" lvl="1" indent="-237490" algn="l">
              <a:lnSpc>
                <a:spcPts val="3079"/>
              </a:lnSpc>
              <a:buAutoNum type="arabicPeriod"/>
            </a:pPr>
            <a:r>
              <a:rPr lang="en-US" sz="2199" b="1">
                <a:solidFill>
                  <a:srgbClr val="004AAD"/>
                </a:solidFill>
                <a:latin typeface="Canva Sans Bold"/>
                <a:ea typeface="Canva Sans Bold"/>
                <a:cs typeface="Canva Sans Bold"/>
                <a:sym typeface="Canva Sans Bold"/>
              </a:rPr>
              <a:t>Resistance-preserving</a:t>
            </a:r>
            <a:r>
              <a:rPr lang="en-US" sz="2199">
                <a:solidFill>
                  <a:srgbClr val="000000"/>
                </a:solidFill>
                <a:latin typeface="Canva Sans"/>
                <a:ea typeface="Canva Sans"/>
                <a:cs typeface="Canva Sans"/>
                <a:sym typeface="Canva Sans"/>
              </a:rPr>
              <a:t>: w = [0.1, 0.1, 0.7, 0.1]</a:t>
            </a:r>
          </a:p>
          <a:p>
            <a:pPr marL="474979" lvl="1" indent="-237490" algn="l">
              <a:lnSpc>
                <a:spcPts val="3079"/>
              </a:lnSpc>
              <a:buAutoNum type="arabicPeriod"/>
            </a:pPr>
            <a:r>
              <a:rPr lang="en-US" sz="2199" b="1">
                <a:solidFill>
                  <a:srgbClr val="004AAD"/>
                </a:solidFill>
                <a:latin typeface="Canva Sans Bold"/>
                <a:ea typeface="Canva Sans Bold"/>
                <a:cs typeface="Canva Sans Bold"/>
                <a:sym typeface="Canva Sans Bold"/>
              </a:rPr>
              <a:t>Toxicity-minimizing</a:t>
            </a:r>
            <a:r>
              <a:rPr lang="en-US" sz="2199">
                <a:solidFill>
                  <a:srgbClr val="000000"/>
                </a:solidFill>
                <a:latin typeface="Canva Sans"/>
                <a:ea typeface="Canva Sans"/>
                <a:cs typeface="Canva Sans"/>
                <a:sym typeface="Canva Sans"/>
              </a:rPr>
              <a:t>: w = [0.1, 0.1, 0.1, 0.7]</a:t>
            </a:r>
          </a:p>
        </p:txBody>
      </p:sp>
      <p:grpSp>
        <p:nvGrpSpPr>
          <p:cNvPr id="26" name="Group 26"/>
          <p:cNvGrpSpPr/>
          <p:nvPr/>
        </p:nvGrpSpPr>
        <p:grpSpPr>
          <a:xfrm>
            <a:off x="9812806" y="2312286"/>
            <a:ext cx="7446494" cy="6697585"/>
            <a:chOff x="0" y="0"/>
            <a:chExt cx="1961217" cy="1763973"/>
          </a:xfrm>
        </p:grpSpPr>
        <p:sp>
          <p:nvSpPr>
            <p:cNvPr id="27" name="Freeform 27"/>
            <p:cNvSpPr/>
            <p:nvPr/>
          </p:nvSpPr>
          <p:spPr>
            <a:xfrm>
              <a:off x="0" y="0"/>
              <a:ext cx="1961217" cy="1763973"/>
            </a:xfrm>
            <a:custGeom>
              <a:avLst/>
              <a:gdLst/>
              <a:ahLst/>
              <a:cxnLst/>
              <a:rect l="l" t="t" r="r" b="b"/>
              <a:pathLst>
                <a:path w="1961217" h="1763973">
                  <a:moveTo>
                    <a:pt x="53023" y="0"/>
                  </a:moveTo>
                  <a:lnTo>
                    <a:pt x="1908193" y="0"/>
                  </a:lnTo>
                  <a:cubicBezTo>
                    <a:pt x="1922256" y="0"/>
                    <a:pt x="1935743" y="5586"/>
                    <a:pt x="1945686" y="15530"/>
                  </a:cubicBezTo>
                  <a:cubicBezTo>
                    <a:pt x="1955630" y="25474"/>
                    <a:pt x="1961217" y="38961"/>
                    <a:pt x="1961217" y="53023"/>
                  </a:cubicBezTo>
                  <a:lnTo>
                    <a:pt x="1961217" y="1710950"/>
                  </a:lnTo>
                  <a:cubicBezTo>
                    <a:pt x="1961217" y="1725013"/>
                    <a:pt x="1955630" y="1738499"/>
                    <a:pt x="1945686" y="1748443"/>
                  </a:cubicBezTo>
                  <a:cubicBezTo>
                    <a:pt x="1935743" y="1758387"/>
                    <a:pt x="1922256" y="1763973"/>
                    <a:pt x="1908193" y="1763973"/>
                  </a:cubicBezTo>
                  <a:lnTo>
                    <a:pt x="53023" y="1763973"/>
                  </a:lnTo>
                  <a:cubicBezTo>
                    <a:pt x="38961" y="1763973"/>
                    <a:pt x="25474" y="1758387"/>
                    <a:pt x="15530" y="1748443"/>
                  </a:cubicBezTo>
                  <a:cubicBezTo>
                    <a:pt x="5586" y="1738499"/>
                    <a:pt x="0" y="1725013"/>
                    <a:pt x="0" y="1710950"/>
                  </a:cubicBezTo>
                  <a:lnTo>
                    <a:pt x="0" y="53023"/>
                  </a:lnTo>
                  <a:cubicBezTo>
                    <a:pt x="0" y="38961"/>
                    <a:pt x="5586" y="25474"/>
                    <a:pt x="15530" y="15530"/>
                  </a:cubicBezTo>
                  <a:cubicBezTo>
                    <a:pt x="25474" y="5586"/>
                    <a:pt x="38961" y="0"/>
                    <a:pt x="53023" y="0"/>
                  </a:cubicBezTo>
                  <a:close/>
                </a:path>
              </a:pathLst>
            </a:custGeom>
            <a:solidFill>
              <a:srgbClr val="CEE2F7"/>
            </a:solidFill>
          </p:spPr>
          <p:txBody>
            <a:bodyPr/>
            <a:lstStyle/>
            <a:p>
              <a:endParaRPr lang="en-US"/>
            </a:p>
          </p:txBody>
        </p:sp>
        <p:sp>
          <p:nvSpPr>
            <p:cNvPr id="28" name="TextBox 28"/>
            <p:cNvSpPr txBox="1"/>
            <p:nvPr/>
          </p:nvSpPr>
          <p:spPr>
            <a:xfrm>
              <a:off x="0" y="-28575"/>
              <a:ext cx="1961217" cy="1792548"/>
            </a:xfrm>
            <a:prstGeom prst="rect">
              <a:avLst/>
            </a:prstGeom>
          </p:spPr>
          <p:txBody>
            <a:bodyPr lIns="50800" tIns="50800" rIns="50800" bIns="50800" rtlCol="0" anchor="ctr"/>
            <a:lstStyle/>
            <a:p>
              <a:pPr algn="ctr">
                <a:lnSpc>
                  <a:spcPts val="1960"/>
                </a:lnSpc>
              </a:pPr>
              <a:endParaRPr/>
            </a:p>
          </p:txBody>
        </p:sp>
      </p:grpSp>
      <p:grpSp>
        <p:nvGrpSpPr>
          <p:cNvPr id="29" name="Group 29"/>
          <p:cNvGrpSpPr/>
          <p:nvPr/>
        </p:nvGrpSpPr>
        <p:grpSpPr>
          <a:xfrm>
            <a:off x="11124048" y="2087610"/>
            <a:ext cx="4824010" cy="629069"/>
            <a:chOff x="0" y="0"/>
            <a:chExt cx="1270521" cy="165681"/>
          </a:xfrm>
        </p:grpSpPr>
        <p:sp>
          <p:nvSpPr>
            <p:cNvPr id="30" name="Freeform 30"/>
            <p:cNvSpPr/>
            <p:nvPr/>
          </p:nvSpPr>
          <p:spPr>
            <a:xfrm>
              <a:off x="0" y="0"/>
              <a:ext cx="1270521" cy="165681"/>
            </a:xfrm>
            <a:custGeom>
              <a:avLst/>
              <a:gdLst/>
              <a:ahLst/>
              <a:cxnLst/>
              <a:rect l="l" t="t" r="r" b="b"/>
              <a:pathLst>
                <a:path w="1270521" h="165681">
                  <a:moveTo>
                    <a:pt x="0" y="0"/>
                  </a:moveTo>
                  <a:lnTo>
                    <a:pt x="1270521" y="0"/>
                  </a:lnTo>
                  <a:lnTo>
                    <a:pt x="1270521" y="165681"/>
                  </a:lnTo>
                  <a:lnTo>
                    <a:pt x="0" y="165681"/>
                  </a:lnTo>
                  <a:close/>
                </a:path>
              </a:pathLst>
            </a:custGeom>
            <a:solidFill>
              <a:srgbClr val="0097B2"/>
            </a:solidFill>
          </p:spPr>
          <p:txBody>
            <a:bodyPr/>
            <a:lstStyle/>
            <a:p>
              <a:endParaRPr lang="en-US"/>
            </a:p>
          </p:txBody>
        </p:sp>
        <p:sp>
          <p:nvSpPr>
            <p:cNvPr id="31" name="TextBox 31"/>
            <p:cNvSpPr txBox="1"/>
            <p:nvPr/>
          </p:nvSpPr>
          <p:spPr>
            <a:xfrm>
              <a:off x="0" y="-57150"/>
              <a:ext cx="1270521" cy="22283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Rationale</a:t>
              </a:r>
            </a:p>
          </p:txBody>
        </p:sp>
      </p:grpSp>
      <p:sp>
        <p:nvSpPr>
          <p:cNvPr id="32" name="TextBox 32"/>
          <p:cNvSpPr txBox="1"/>
          <p:nvPr/>
        </p:nvSpPr>
        <p:spPr>
          <a:xfrm>
            <a:off x="9812806" y="2897654"/>
            <a:ext cx="7446494" cy="5840095"/>
          </a:xfrm>
          <a:prstGeom prst="rect">
            <a:avLst/>
          </a:prstGeom>
        </p:spPr>
        <p:txBody>
          <a:bodyPr lIns="0" tIns="0" rIns="0" bIns="0" rtlCol="0" anchor="t">
            <a:spAutoFit/>
          </a:bodyPr>
          <a:lstStyle/>
          <a:p>
            <a:pPr marL="474979" lvl="1" indent="-237490" algn="l">
              <a:lnSpc>
                <a:spcPts val="3079"/>
              </a:lnSpc>
              <a:buAutoNum type="arabicPeriod"/>
            </a:pPr>
            <a:r>
              <a:rPr lang="en-US" sz="2199" b="1">
                <a:solidFill>
                  <a:srgbClr val="000000"/>
                </a:solidFill>
                <a:latin typeface="Canva Sans Bold"/>
                <a:ea typeface="Canva Sans Bold"/>
                <a:cs typeface="Canva Sans Bold"/>
                <a:sym typeface="Canva Sans Bold"/>
              </a:rPr>
              <a:t>Clinical reality: </a:t>
            </a:r>
            <a:r>
              <a:rPr lang="en-US" sz="2199">
                <a:solidFill>
                  <a:srgbClr val="000000"/>
                </a:solidFill>
                <a:latin typeface="Canva Sans"/>
                <a:ea typeface="Canva Sans"/>
                <a:cs typeface="Canva Sans"/>
                <a:sym typeface="Canva Sans"/>
              </a:rPr>
              <a:t>Four objectives reflect real competing priorities in cancer therapy (efficacy vs. safety vs. resistance)</a:t>
            </a:r>
          </a:p>
          <a:p>
            <a:pPr marL="474979" lvl="1" indent="-237490" algn="l">
              <a:lnSpc>
                <a:spcPts val="3079"/>
              </a:lnSpc>
              <a:buAutoNum type="arabicPeriod"/>
            </a:pPr>
            <a:r>
              <a:rPr lang="en-US" sz="2199" b="1">
                <a:solidFill>
                  <a:srgbClr val="000000"/>
                </a:solidFill>
                <a:latin typeface="Canva Sans Bold"/>
                <a:ea typeface="Canva Sans Bold"/>
                <a:cs typeface="Canva Sans Bold"/>
                <a:sym typeface="Canva Sans Bold"/>
              </a:rPr>
              <a:t>Balanced optimization: </a:t>
            </a:r>
            <a:r>
              <a:rPr lang="en-US" sz="2199">
                <a:solidFill>
                  <a:srgbClr val="000000"/>
                </a:solidFill>
                <a:latin typeface="Canva Sans"/>
                <a:ea typeface="Canva Sans"/>
                <a:cs typeface="Canva Sans"/>
                <a:sym typeface="Canva Sans"/>
              </a:rPr>
              <a:t>[0,1] normalization prevents single metric dominance in reward function</a:t>
            </a:r>
          </a:p>
          <a:p>
            <a:pPr marL="474979" lvl="1" indent="-237490" algn="l">
              <a:lnSpc>
                <a:spcPts val="3079"/>
              </a:lnSpc>
              <a:buAutoNum type="arabicPeriod"/>
            </a:pPr>
            <a:r>
              <a:rPr lang="en-US" sz="2199" b="1">
                <a:solidFill>
                  <a:srgbClr val="000000"/>
                </a:solidFill>
                <a:latin typeface="Canva Sans Bold"/>
                <a:ea typeface="Canva Sans Bold"/>
                <a:cs typeface="Canva Sans Bold"/>
                <a:sym typeface="Canva Sans Bold"/>
              </a:rPr>
              <a:t>Pareto exploration: </a:t>
            </a:r>
            <a:r>
              <a:rPr lang="en-US" sz="2199">
                <a:solidFill>
                  <a:srgbClr val="000000"/>
                </a:solidFill>
                <a:latin typeface="Canva Sans"/>
                <a:ea typeface="Canva Sans"/>
                <a:cs typeface="Canva Sans"/>
                <a:sym typeface="Canva Sans"/>
              </a:rPr>
              <a:t>Five weight configurations systematically explore trade-offs between conflicting goals</a:t>
            </a:r>
          </a:p>
          <a:p>
            <a:pPr marL="474979" lvl="1" indent="-237490" algn="l">
              <a:lnSpc>
                <a:spcPts val="3079"/>
              </a:lnSpc>
              <a:buAutoNum type="arabicPeriod"/>
            </a:pPr>
            <a:r>
              <a:rPr lang="en-US" sz="2199" b="1">
                <a:solidFill>
                  <a:srgbClr val="000000"/>
                </a:solidFill>
                <a:latin typeface="Canva Sans Bold"/>
                <a:ea typeface="Canva Sans Bold"/>
                <a:cs typeface="Canva Sans Bold"/>
                <a:sym typeface="Canva Sans Bold"/>
              </a:rPr>
              <a:t>True efficacy: </a:t>
            </a:r>
            <a:r>
              <a:rPr lang="en-US" sz="2199">
                <a:solidFill>
                  <a:srgbClr val="000000"/>
                </a:solidFill>
                <a:latin typeface="Canva Sans"/>
                <a:ea typeface="Canva Sans"/>
                <a:cs typeface="Canva Sans"/>
                <a:sym typeface="Canva Sans"/>
              </a:rPr>
              <a:t>Tumor reduction vs. no-intervention baseline ensures rewards reflect treatment</a:t>
            </a:r>
            <a:r>
              <a:rPr lang="en-US" sz="2199" b="1">
                <a:solidFill>
                  <a:srgbClr val="000000"/>
                </a:solidFill>
                <a:latin typeface="Canva Sans Bold"/>
                <a:ea typeface="Canva Sans Bold"/>
                <a:cs typeface="Canva Sans Bold"/>
                <a:sym typeface="Canva Sans Bold"/>
              </a:rPr>
              <a:t> </a:t>
            </a:r>
            <a:r>
              <a:rPr lang="en-US" sz="2199">
                <a:solidFill>
                  <a:srgbClr val="000000"/>
                </a:solidFill>
                <a:latin typeface="Canva Sans"/>
                <a:ea typeface="Canva Sans"/>
                <a:cs typeface="Canva Sans"/>
                <a:sym typeface="Canva Sans"/>
              </a:rPr>
              <a:t>impact, not natural progression</a:t>
            </a:r>
          </a:p>
          <a:p>
            <a:pPr marL="474979" lvl="1" indent="-237490" algn="l">
              <a:lnSpc>
                <a:spcPts val="3079"/>
              </a:lnSpc>
              <a:buAutoNum type="arabicPeriod"/>
            </a:pPr>
            <a:r>
              <a:rPr lang="en-US" sz="2199" b="1">
                <a:solidFill>
                  <a:srgbClr val="000000"/>
                </a:solidFill>
                <a:latin typeface="Canva Sans Bold"/>
                <a:ea typeface="Canva Sans Bold"/>
                <a:cs typeface="Canva Sans Bold"/>
                <a:sym typeface="Canva Sans Bold"/>
              </a:rPr>
              <a:t>Addresses failure modes: </a:t>
            </a:r>
            <a:r>
              <a:rPr lang="en-US" sz="2199">
                <a:solidFill>
                  <a:srgbClr val="000000"/>
                </a:solidFill>
                <a:latin typeface="Canva Sans"/>
                <a:ea typeface="Canva Sans"/>
                <a:cs typeface="Canva Sans"/>
                <a:sym typeface="Canva Sans"/>
              </a:rPr>
              <a:t>Each objective targets specific clinical challenges (resistance, immunosuppression, toxicity discontinuation)</a:t>
            </a:r>
          </a:p>
        </p:txBody>
      </p:sp>
      <p:pic>
        <p:nvPicPr>
          <p:cNvPr id="33" name="Picture 33"/>
          <p:cNvPicPr>
            <a:picLocks noChangeAspect="1"/>
          </p:cNvPicPr>
          <p:nvPr/>
        </p:nvPicPr>
        <p:blipFill>
          <a:blip r:embed="rId7"/>
          <a:stretch>
            <a:fillRect/>
          </a:stretch>
        </p:blipFill>
        <p:spPr>
          <a:xfrm>
            <a:off x="2227712" y="1893168"/>
            <a:ext cx="5029422" cy="1233632"/>
          </a:xfrm>
          <a:prstGeom prst="rect">
            <a:avLst/>
          </a:prstGeom>
        </p:spPr>
      </p:pic>
      <p:pic>
        <p:nvPicPr>
          <p:cNvPr id="34" name="Picture 34"/>
          <p:cNvPicPr>
            <a:picLocks noChangeAspect="1"/>
          </p:cNvPicPr>
          <p:nvPr/>
        </p:nvPicPr>
        <p:blipFill>
          <a:blip r:embed="rId8"/>
          <a:stretch>
            <a:fillRect/>
          </a:stretch>
        </p:blipFill>
        <p:spPr>
          <a:xfrm>
            <a:off x="534434" y="3141191"/>
            <a:ext cx="8415977" cy="1815526"/>
          </a:xfrm>
          <a:prstGeom prst="rect">
            <a:avLst/>
          </a:prstGeom>
        </p:spPr>
      </p:pic>
      <p:pic>
        <p:nvPicPr>
          <p:cNvPr id="35" name="Picture 35"/>
          <p:cNvPicPr>
            <a:picLocks noChangeAspect="1"/>
          </p:cNvPicPr>
          <p:nvPr/>
        </p:nvPicPr>
        <p:blipFill>
          <a:blip r:embed="rId9"/>
          <a:stretch>
            <a:fillRect/>
          </a:stretch>
        </p:blipFill>
        <p:spPr>
          <a:xfrm>
            <a:off x="1807057" y="4822234"/>
            <a:ext cx="6280322" cy="1268366"/>
          </a:xfrm>
          <a:prstGeom prst="rect">
            <a:avLst/>
          </a:prstGeom>
        </p:spPr>
      </p:pic>
      <p:pic>
        <p:nvPicPr>
          <p:cNvPr id="36" name="Picture 36"/>
          <p:cNvPicPr>
            <a:picLocks noChangeAspect="1"/>
          </p:cNvPicPr>
          <p:nvPr/>
        </p:nvPicPr>
        <p:blipFill>
          <a:blip r:embed="rId10"/>
          <a:stretch>
            <a:fillRect/>
          </a:stretch>
        </p:blipFill>
        <p:spPr>
          <a:xfrm>
            <a:off x="1819766" y="5737886"/>
            <a:ext cx="6127808" cy="12294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17931560" y="9706610"/>
            <a:ext cx="212973"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7</a:t>
            </a:r>
          </a:p>
        </p:txBody>
      </p:sp>
      <p:grpSp>
        <p:nvGrpSpPr>
          <p:cNvPr id="7" name="Group 7"/>
          <p:cNvGrpSpPr/>
          <p:nvPr/>
        </p:nvGrpSpPr>
        <p:grpSpPr>
          <a:xfrm>
            <a:off x="304674" y="1371629"/>
            <a:ext cx="9242726" cy="8658513"/>
            <a:chOff x="0" y="0"/>
            <a:chExt cx="2434298" cy="2280431"/>
          </a:xfrm>
        </p:grpSpPr>
        <p:sp>
          <p:nvSpPr>
            <p:cNvPr id="8" name="Freeform 8"/>
            <p:cNvSpPr/>
            <p:nvPr/>
          </p:nvSpPr>
          <p:spPr>
            <a:xfrm>
              <a:off x="0" y="0"/>
              <a:ext cx="2434298" cy="2280432"/>
            </a:xfrm>
            <a:custGeom>
              <a:avLst/>
              <a:gdLst/>
              <a:ahLst/>
              <a:cxnLst/>
              <a:rect l="l" t="t" r="r" b="b"/>
              <a:pathLst>
                <a:path w="2434298" h="2280432">
                  <a:moveTo>
                    <a:pt x="42719" y="0"/>
                  </a:moveTo>
                  <a:lnTo>
                    <a:pt x="2391579" y="0"/>
                  </a:lnTo>
                  <a:cubicBezTo>
                    <a:pt x="2415172" y="0"/>
                    <a:pt x="2434298" y="19126"/>
                    <a:pt x="2434298" y="42719"/>
                  </a:cubicBezTo>
                  <a:lnTo>
                    <a:pt x="2434298" y="2237713"/>
                  </a:lnTo>
                  <a:cubicBezTo>
                    <a:pt x="2434298" y="2261306"/>
                    <a:pt x="2415172" y="2280432"/>
                    <a:pt x="2391579" y="2280432"/>
                  </a:cubicBezTo>
                  <a:lnTo>
                    <a:pt x="42719" y="2280432"/>
                  </a:lnTo>
                  <a:cubicBezTo>
                    <a:pt x="19126" y="2280432"/>
                    <a:pt x="0" y="2261306"/>
                    <a:pt x="0" y="2237713"/>
                  </a:cubicBezTo>
                  <a:lnTo>
                    <a:pt x="0" y="42719"/>
                  </a:lnTo>
                  <a:cubicBezTo>
                    <a:pt x="0" y="19126"/>
                    <a:pt x="19126" y="0"/>
                    <a:pt x="42719" y="0"/>
                  </a:cubicBezTo>
                  <a:close/>
                </a:path>
              </a:pathLst>
            </a:custGeom>
            <a:solidFill>
              <a:srgbClr val="CEE2F7"/>
            </a:solidFill>
          </p:spPr>
          <p:txBody>
            <a:bodyPr/>
            <a:lstStyle/>
            <a:p>
              <a:endParaRPr lang="en-US"/>
            </a:p>
          </p:txBody>
        </p:sp>
        <p:sp>
          <p:nvSpPr>
            <p:cNvPr id="9" name="TextBox 9"/>
            <p:cNvSpPr txBox="1"/>
            <p:nvPr/>
          </p:nvSpPr>
          <p:spPr>
            <a:xfrm>
              <a:off x="0" y="-28575"/>
              <a:ext cx="2434298" cy="2309006"/>
            </a:xfrm>
            <a:prstGeom prst="rect">
              <a:avLst/>
            </a:prstGeom>
          </p:spPr>
          <p:txBody>
            <a:bodyPr lIns="50800" tIns="50800" rIns="50800" bIns="50800" rtlCol="0" anchor="ctr"/>
            <a:lstStyle/>
            <a:p>
              <a:pPr algn="ctr">
                <a:lnSpc>
                  <a:spcPts val="1960"/>
                </a:lnSpc>
              </a:pPr>
              <a:endParaRPr/>
            </a:p>
          </p:txBody>
        </p:sp>
      </p:grpSp>
      <p:grpSp>
        <p:nvGrpSpPr>
          <p:cNvPr id="10" name="Group 10"/>
          <p:cNvGrpSpPr/>
          <p:nvPr/>
        </p:nvGrpSpPr>
        <p:grpSpPr>
          <a:xfrm>
            <a:off x="1060016" y="1028700"/>
            <a:ext cx="7989135" cy="629069"/>
            <a:chOff x="0" y="0"/>
            <a:chExt cx="2104134" cy="165681"/>
          </a:xfrm>
        </p:grpSpPr>
        <p:sp>
          <p:nvSpPr>
            <p:cNvPr id="11" name="Freeform 11"/>
            <p:cNvSpPr/>
            <p:nvPr/>
          </p:nvSpPr>
          <p:spPr>
            <a:xfrm>
              <a:off x="0" y="0"/>
              <a:ext cx="2104134" cy="165681"/>
            </a:xfrm>
            <a:custGeom>
              <a:avLst/>
              <a:gdLst/>
              <a:ahLst/>
              <a:cxnLst/>
              <a:rect l="l" t="t" r="r" b="b"/>
              <a:pathLst>
                <a:path w="2104134" h="165681">
                  <a:moveTo>
                    <a:pt x="0" y="0"/>
                  </a:moveTo>
                  <a:lnTo>
                    <a:pt x="2104134" y="0"/>
                  </a:lnTo>
                  <a:lnTo>
                    <a:pt x="2104134" y="165681"/>
                  </a:lnTo>
                  <a:lnTo>
                    <a:pt x="0" y="165681"/>
                  </a:lnTo>
                  <a:close/>
                </a:path>
              </a:pathLst>
            </a:custGeom>
            <a:solidFill>
              <a:srgbClr val="0097B2"/>
            </a:solidFill>
          </p:spPr>
          <p:txBody>
            <a:bodyPr/>
            <a:lstStyle/>
            <a:p>
              <a:endParaRPr lang="en-US"/>
            </a:p>
          </p:txBody>
        </p:sp>
        <p:sp>
          <p:nvSpPr>
            <p:cNvPr id="12" name="TextBox 12"/>
            <p:cNvSpPr txBox="1"/>
            <p:nvPr/>
          </p:nvSpPr>
          <p:spPr>
            <a:xfrm>
              <a:off x="0" y="-57150"/>
              <a:ext cx="2104134" cy="22283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Multi-objective Proximal Policy Optimization</a:t>
              </a:r>
            </a:p>
          </p:txBody>
        </p:sp>
      </p:grpSp>
      <p:sp>
        <p:nvSpPr>
          <p:cNvPr id="13" name="TextBox 13"/>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RL Methodology</a:t>
            </a:r>
          </a:p>
        </p:txBody>
      </p:sp>
      <p:sp>
        <p:nvSpPr>
          <p:cNvPr id="14" name="TextBox 14"/>
          <p:cNvSpPr txBox="1"/>
          <p:nvPr/>
        </p:nvSpPr>
        <p:spPr>
          <a:xfrm>
            <a:off x="304674" y="1985694"/>
            <a:ext cx="9200160" cy="3632835"/>
          </a:xfrm>
          <a:prstGeom prst="rect">
            <a:avLst/>
          </a:prstGeom>
        </p:spPr>
        <p:txBody>
          <a:bodyPr lIns="0" tIns="0" rIns="0" bIns="0" rtlCol="0" anchor="t">
            <a:spAutoFit/>
          </a:bodyPr>
          <a:lstStyle/>
          <a:p>
            <a:pPr algn="l">
              <a:lnSpc>
                <a:spcPts val="3600"/>
              </a:lnSpc>
            </a:pPr>
            <a:r>
              <a:rPr lang="en-US" sz="2400">
                <a:solidFill>
                  <a:srgbClr val="000000"/>
                </a:solidFill>
                <a:latin typeface="Canva Sans"/>
                <a:ea typeface="Canva Sans"/>
                <a:cs typeface="Canva Sans"/>
                <a:sym typeface="Canva Sans"/>
              </a:rPr>
              <a:t>A multi-objective reinforcement learning approach was implemented based on Proximal Policy Optimization (PPO)</a:t>
            </a:r>
          </a:p>
          <a:p>
            <a:pPr algn="l">
              <a:lnSpc>
                <a:spcPts val="3600"/>
              </a:lnSpc>
            </a:pPr>
            <a:r>
              <a:rPr lang="en-US" sz="2400">
                <a:solidFill>
                  <a:srgbClr val="000000"/>
                </a:solidFill>
                <a:latin typeface="Canva Sans"/>
                <a:ea typeface="Canva Sans"/>
                <a:cs typeface="Canva Sans"/>
                <a:sym typeface="Canva Sans"/>
              </a:rPr>
              <a:t>The algorithm maintained 2 neural networks:</a:t>
            </a:r>
          </a:p>
          <a:p>
            <a:pPr marL="518160" lvl="1" indent="-259080" algn="l">
              <a:lnSpc>
                <a:spcPts val="3600"/>
              </a:lnSpc>
              <a:buAutoNum type="arabicPeriod"/>
            </a:pPr>
            <a:r>
              <a:rPr lang="en-US" sz="2400">
                <a:solidFill>
                  <a:srgbClr val="000000"/>
                </a:solidFill>
                <a:latin typeface="Canva Sans"/>
                <a:ea typeface="Canva Sans"/>
                <a:cs typeface="Canva Sans"/>
                <a:sym typeface="Canva Sans"/>
              </a:rPr>
              <a:t>Policy network πθ(a|s): Outputs action probabilities given the current state</a:t>
            </a:r>
          </a:p>
          <a:p>
            <a:pPr marL="518160" lvl="1" indent="-259080" algn="l">
              <a:lnSpc>
                <a:spcPts val="3600"/>
              </a:lnSpc>
              <a:buAutoNum type="arabicPeriod"/>
            </a:pPr>
            <a:r>
              <a:rPr lang="en-US" sz="2400">
                <a:solidFill>
                  <a:srgbClr val="000000"/>
                </a:solidFill>
                <a:latin typeface="Canva Sans"/>
                <a:ea typeface="Canva Sans"/>
                <a:cs typeface="Canva Sans"/>
                <a:sym typeface="Canva Sans"/>
              </a:rPr>
              <a:t>Value network Vϕ(s): Estimates the expected vector of rewards for each state</a:t>
            </a:r>
          </a:p>
          <a:p>
            <a:pPr algn="l">
              <a:lnSpc>
                <a:spcPts val="3600"/>
              </a:lnSpc>
            </a:pPr>
            <a:r>
              <a:rPr lang="en-US" sz="2400">
                <a:solidFill>
                  <a:srgbClr val="000000"/>
                </a:solidFill>
                <a:latin typeface="Canva Sans"/>
                <a:ea typeface="Canva Sans"/>
                <a:cs typeface="Canva Sans"/>
                <a:sym typeface="Canva Sans"/>
              </a:rPr>
              <a:t>The PPO objective function for policy optimization is:</a:t>
            </a:r>
          </a:p>
        </p:txBody>
      </p:sp>
      <p:sp>
        <p:nvSpPr>
          <p:cNvPr id="15" name="Freeform 15"/>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grpSp>
        <p:nvGrpSpPr>
          <p:cNvPr id="16" name="Group 16"/>
          <p:cNvGrpSpPr/>
          <p:nvPr/>
        </p:nvGrpSpPr>
        <p:grpSpPr>
          <a:xfrm>
            <a:off x="10276255" y="2653991"/>
            <a:ext cx="7446494" cy="6153753"/>
            <a:chOff x="0" y="0"/>
            <a:chExt cx="1961217" cy="1620742"/>
          </a:xfrm>
        </p:grpSpPr>
        <p:sp>
          <p:nvSpPr>
            <p:cNvPr id="17" name="Freeform 17"/>
            <p:cNvSpPr/>
            <p:nvPr/>
          </p:nvSpPr>
          <p:spPr>
            <a:xfrm>
              <a:off x="0" y="0"/>
              <a:ext cx="1961217" cy="1620742"/>
            </a:xfrm>
            <a:custGeom>
              <a:avLst/>
              <a:gdLst/>
              <a:ahLst/>
              <a:cxnLst/>
              <a:rect l="l" t="t" r="r" b="b"/>
              <a:pathLst>
                <a:path w="1961217" h="1620742">
                  <a:moveTo>
                    <a:pt x="53023" y="0"/>
                  </a:moveTo>
                  <a:lnTo>
                    <a:pt x="1908193" y="0"/>
                  </a:lnTo>
                  <a:cubicBezTo>
                    <a:pt x="1922256" y="0"/>
                    <a:pt x="1935743" y="5586"/>
                    <a:pt x="1945686" y="15530"/>
                  </a:cubicBezTo>
                  <a:cubicBezTo>
                    <a:pt x="1955630" y="25474"/>
                    <a:pt x="1961217" y="38961"/>
                    <a:pt x="1961217" y="53023"/>
                  </a:cubicBezTo>
                  <a:lnTo>
                    <a:pt x="1961217" y="1567718"/>
                  </a:lnTo>
                  <a:cubicBezTo>
                    <a:pt x="1961217" y="1581781"/>
                    <a:pt x="1955630" y="1595268"/>
                    <a:pt x="1945686" y="1605211"/>
                  </a:cubicBezTo>
                  <a:cubicBezTo>
                    <a:pt x="1935743" y="1615155"/>
                    <a:pt x="1922256" y="1620742"/>
                    <a:pt x="1908193" y="1620742"/>
                  </a:cubicBezTo>
                  <a:lnTo>
                    <a:pt x="53023" y="1620742"/>
                  </a:lnTo>
                  <a:cubicBezTo>
                    <a:pt x="38961" y="1620742"/>
                    <a:pt x="25474" y="1615155"/>
                    <a:pt x="15530" y="1605211"/>
                  </a:cubicBezTo>
                  <a:cubicBezTo>
                    <a:pt x="5586" y="1595268"/>
                    <a:pt x="0" y="1581781"/>
                    <a:pt x="0" y="1567718"/>
                  </a:cubicBezTo>
                  <a:lnTo>
                    <a:pt x="0" y="53023"/>
                  </a:lnTo>
                  <a:cubicBezTo>
                    <a:pt x="0" y="38961"/>
                    <a:pt x="5586" y="25474"/>
                    <a:pt x="15530" y="15530"/>
                  </a:cubicBezTo>
                  <a:cubicBezTo>
                    <a:pt x="25474" y="5586"/>
                    <a:pt x="38961" y="0"/>
                    <a:pt x="53023" y="0"/>
                  </a:cubicBezTo>
                  <a:close/>
                </a:path>
              </a:pathLst>
            </a:custGeom>
            <a:solidFill>
              <a:srgbClr val="CEE2F7"/>
            </a:solidFill>
          </p:spPr>
          <p:txBody>
            <a:bodyPr/>
            <a:lstStyle/>
            <a:p>
              <a:endParaRPr lang="en-US"/>
            </a:p>
          </p:txBody>
        </p:sp>
        <p:sp>
          <p:nvSpPr>
            <p:cNvPr id="18" name="TextBox 18"/>
            <p:cNvSpPr txBox="1"/>
            <p:nvPr/>
          </p:nvSpPr>
          <p:spPr>
            <a:xfrm>
              <a:off x="0" y="-28575"/>
              <a:ext cx="1961217" cy="1649317"/>
            </a:xfrm>
            <a:prstGeom prst="rect">
              <a:avLst/>
            </a:prstGeom>
          </p:spPr>
          <p:txBody>
            <a:bodyPr lIns="50800" tIns="50800" rIns="50800" bIns="50800" rtlCol="0" anchor="ctr"/>
            <a:lstStyle/>
            <a:p>
              <a:pPr algn="ctr">
                <a:lnSpc>
                  <a:spcPts val="1960"/>
                </a:lnSpc>
              </a:pPr>
              <a:endParaRPr/>
            </a:p>
          </p:txBody>
        </p:sp>
      </p:grpSp>
      <p:grpSp>
        <p:nvGrpSpPr>
          <p:cNvPr id="19" name="Group 19"/>
          <p:cNvGrpSpPr/>
          <p:nvPr/>
        </p:nvGrpSpPr>
        <p:grpSpPr>
          <a:xfrm>
            <a:off x="11587498" y="2429315"/>
            <a:ext cx="4824010" cy="629069"/>
            <a:chOff x="0" y="0"/>
            <a:chExt cx="1270521" cy="165681"/>
          </a:xfrm>
        </p:grpSpPr>
        <p:sp>
          <p:nvSpPr>
            <p:cNvPr id="20" name="Freeform 20"/>
            <p:cNvSpPr/>
            <p:nvPr/>
          </p:nvSpPr>
          <p:spPr>
            <a:xfrm>
              <a:off x="0" y="0"/>
              <a:ext cx="1270521" cy="165681"/>
            </a:xfrm>
            <a:custGeom>
              <a:avLst/>
              <a:gdLst/>
              <a:ahLst/>
              <a:cxnLst/>
              <a:rect l="l" t="t" r="r" b="b"/>
              <a:pathLst>
                <a:path w="1270521" h="165681">
                  <a:moveTo>
                    <a:pt x="0" y="0"/>
                  </a:moveTo>
                  <a:lnTo>
                    <a:pt x="1270521" y="0"/>
                  </a:lnTo>
                  <a:lnTo>
                    <a:pt x="1270521" y="165681"/>
                  </a:lnTo>
                  <a:lnTo>
                    <a:pt x="0" y="165681"/>
                  </a:lnTo>
                  <a:close/>
                </a:path>
              </a:pathLst>
            </a:custGeom>
            <a:solidFill>
              <a:srgbClr val="0097B2"/>
            </a:solidFill>
          </p:spPr>
          <p:txBody>
            <a:bodyPr/>
            <a:lstStyle/>
            <a:p>
              <a:endParaRPr lang="en-US"/>
            </a:p>
          </p:txBody>
        </p:sp>
        <p:sp>
          <p:nvSpPr>
            <p:cNvPr id="21" name="TextBox 21"/>
            <p:cNvSpPr txBox="1"/>
            <p:nvPr/>
          </p:nvSpPr>
          <p:spPr>
            <a:xfrm>
              <a:off x="0" y="-57150"/>
              <a:ext cx="1270521" cy="22283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RL Training Parameters</a:t>
              </a:r>
            </a:p>
          </p:txBody>
        </p:sp>
      </p:grpSp>
      <p:sp>
        <p:nvSpPr>
          <p:cNvPr id="22" name="TextBox 22"/>
          <p:cNvSpPr txBox="1"/>
          <p:nvPr/>
        </p:nvSpPr>
        <p:spPr>
          <a:xfrm>
            <a:off x="10276255" y="3239359"/>
            <a:ext cx="7446494" cy="5448812"/>
          </a:xfrm>
          <a:prstGeom prst="rect">
            <a:avLst/>
          </a:prstGeom>
        </p:spPr>
        <p:txBody>
          <a:bodyPr lIns="0" tIns="0" rIns="0" bIns="0" rtlCol="0" anchor="t">
            <a:spAutoFit/>
          </a:bodyPr>
          <a:lstStyle/>
          <a:p>
            <a:pPr marL="474979" lvl="1" indent="-237490" algn="l">
              <a:lnSpc>
                <a:spcPts val="3079"/>
              </a:lnSpc>
              <a:buFont typeface="Arial"/>
              <a:buChar char="•"/>
            </a:pPr>
            <a:r>
              <a:rPr lang="en-US" sz="2199" b="1">
                <a:solidFill>
                  <a:srgbClr val="000000"/>
                </a:solidFill>
                <a:latin typeface="Canva Sans Bold"/>
                <a:ea typeface="Canva Sans Bold"/>
                <a:cs typeface="Canva Sans Bold"/>
                <a:sym typeface="Canva Sans Bold"/>
              </a:rPr>
              <a:t>Environment: </a:t>
            </a:r>
            <a:r>
              <a:rPr lang="en-US" sz="2199">
                <a:solidFill>
                  <a:srgbClr val="000000"/>
                </a:solidFill>
                <a:latin typeface="Canva Sans"/>
                <a:ea typeface="Canva Sans"/>
                <a:cs typeface="Canva Sans"/>
                <a:sym typeface="Canva Sans"/>
              </a:rPr>
              <a:t>100-day episodes using integrated mechanistic model as simulation environment</a:t>
            </a:r>
          </a:p>
          <a:p>
            <a:pPr marL="474979" lvl="1" indent="-237490" algn="l">
              <a:lnSpc>
                <a:spcPts val="3079"/>
              </a:lnSpc>
              <a:buFont typeface="Arial"/>
              <a:buChar char="•"/>
            </a:pPr>
            <a:r>
              <a:rPr lang="en-US" sz="2199" b="1">
                <a:solidFill>
                  <a:srgbClr val="000000"/>
                </a:solidFill>
                <a:latin typeface="Canva Sans Bold"/>
                <a:ea typeface="Canva Sans Bold"/>
                <a:cs typeface="Canva Sans Bold"/>
                <a:sym typeface="Canva Sans Bold"/>
              </a:rPr>
              <a:t>State space: </a:t>
            </a:r>
            <a:r>
              <a:rPr lang="en-US" sz="2199">
                <a:solidFill>
                  <a:srgbClr val="000000"/>
                </a:solidFill>
                <a:latin typeface="Canva Sans"/>
                <a:ea typeface="Canva Sans"/>
                <a:cs typeface="Canva Sans"/>
                <a:sym typeface="Canva Sans"/>
              </a:rPr>
              <a:t>32-dimensional vector </a:t>
            </a:r>
          </a:p>
          <a:p>
            <a:pPr marL="474979" lvl="1" indent="-237490" algn="l">
              <a:lnSpc>
                <a:spcPts val="3079"/>
              </a:lnSpc>
              <a:buFont typeface="Arial"/>
              <a:buChar char="•"/>
            </a:pPr>
            <a:r>
              <a:rPr lang="en-US" sz="2199" b="1">
                <a:solidFill>
                  <a:srgbClr val="000000"/>
                </a:solidFill>
                <a:latin typeface="Canva Sans Bold"/>
                <a:ea typeface="Canva Sans Bold"/>
                <a:cs typeface="Canva Sans Bold"/>
                <a:sym typeface="Canva Sans Bold"/>
              </a:rPr>
              <a:t>Action space: </a:t>
            </a:r>
            <a:r>
              <a:rPr lang="en-US" sz="2199">
                <a:solidFill>
                  <a:srgbClr val="000000"/>
                </a:solidFill>
                <a:latin typeface="Canva Sans"/>
                <a:ea typeface="Canva Sans"/>
                <a:cs typeface="Canva Sans"/>
                <a:sym typeface="Canva Sans"/>
              </a:rPr>
              <a:t>Discrete multi-dimensional choice of 3 intervention types (JAKi, STAT3i, IL-6 antibody) combined with 5 dose levels (0-100% MTD)</a:t>
            </a:r>
          </a:p>
          <a:p>
            <a:pPr marL="474979" lvl="1" indent="-237490" algn="l">
              <a:lnSpc>
                <a:spcPts val="3079"/>
              </a:lnSpc>
              <a:buFont typeface="Arial"/>
              <a:buChar char="•"/>
            </a:pPr>
            <a:r>
              <a:rPr lang="en-US" sz="2199" b="1">
                <a:solidFill>
                  <a:srgbClr val="000000"/>
                </a:solidFill>
                <a:latin typeface="Canva Sans Bold"/>
                <a:ea typeface="Canva Sans Bold"/>
                <a:cs typeface="Canva Sans Bold"/>
                <a:sym typeface="Canva Sans Bold"/>
              </a:rPr>
              <a:t>Training scale: </a:t>
            </a:r>
            <a:r>
              <a:rPr lang="en-US" sz="2199">
                <a:solidFill>
                  <a:srgbClr val="000000"/>
                </a:solidFill>
                <a:latin typeface="Canva Sans"/>
                <a:ea typeface="Canva Sans"/>
                <a:cs typeface="Canva Sans"/>
                <a:sym typeface="Canva Sans"/>
              </a:rPr>
              <a:t>1,000,000 total environment steps </a:t>
            </a:r>
          </a:p>
          <a:p>
            <a:pPr marL="474979" lvl="1" indent="-237490" algn="l">
              <a:lnSpc>
                <a:spcPts val="3079"/>
              </a:lnSpc>
              <a:buFont typeface="Arial"/>
              <a:buChar char="•"/>
            </a:pPr>
            <a:r>
              <a:rPr lang="en-US" sz="2199" b="1">
                <a:solidFill>
                  <a:srgbClr val="000000"/>
                </a:solidFill>
                <a:latin typeface="Canva Sans Bold"/>
                <a:ea typeface="Canva Sans Bold"/>
                <a:cs typeface="Canva Sans Bold"/>
                <a:sym typeface="Canva Sans Bold"/>
              </a:rPr>
              <a:t>Algorithm parameters: </a:t>
            </a:r>
            <a:r>
              <a:rPr lang="en-US" sz="2199">
                <a:solidFill>
                  <a:srgbClr val="000000"/>
                </a:solidFill>
                <a:latin typeface="Canva Sans"/>
                <a:ea typeface="Canva Sans"/>
                <a:cs typeface="Canva Sans"/>
                <a:sym typeface="Canva Sans"/>
              </a:rPr>
              <a:t>PPO with discount factor γ=0.99, learning rate 3×10⁻⁴</a:t>
            </a:r>
          </a:p>
          <a:p>
            <a:pPr marL="474979" lvl="1" indent="-237490" algn="l">
              <a:lnSpc>
                <a:spcPts val="3079"/>
              </a:lnSpc>
              <a:buFont typeface="Arial"/>
              <a:buChar char="•"/>
            </a:pPr>
            <a:r>
              <a:rPr lang="en-US" sz="2199" b="1">
                <a:solidFill>
                  <a:srgbClr val="000000"/>
                </a:solidFill>
                <a:latin typeface="Canva Sans Bold"/>
                <a:ea typeface="Canva Sans Bold"/>
                <a:cs typeface="Canva Sans Bold"/>
                <a:sym typeface="Canva Sans Bold"/>
              </a:rPr>
              <a:t>Multi-objective approach: </a:t>
            </a:r>
            <a:r>
              <a:rPr lang="en-US" sz="2199">
                <a:solidFill>
                  <a:srgbClr val="000000"/>
                </a:solidFill>
                <a:latin typeface="Canva Sans"/>
                <a:ea typeface="Canva Sans"/>
                <a:cs typeface="Canva Sans"/>
                <a:sym typeface="Canva Sans"/>
              </a:rPr>
              <a:t>5 distinct agents trained with different reward weight configurations to explore Pareto front</a:t>
            </a:r>
          </a:p>
          <a:p>
            <a:pPr marL="474979" lvl="1" indent="-237490" algn="l">
              <a:lnSpc>
                <a:spcPts val="3079"/>
              </a:lnSpc>
              <a:buFont typeface="Arial"/>
              <a:buChar char="•"/>
            </a:pPr>
            <a:r>
              <a:rPr lang="en-US" sz="2199" b="1">
                <a:solidFill>
                  <a:srgbClr val="000000"/>
                </a:solidFill>
                <a:latin typeface="Canva Sans Bold"/>
                <a:ea typeface="Canva Sans Bold"/>
                <a:cs typeface="Canva Sans Bold"/>
                <a:sym typeface="Canva Sans Bold"/>
              </a:rPr>
              <a:t>Episode structure: </a:t>
            </a:r>
            <a:r>
              <a:rPr lang="en-US" sz="2199">
                <a:solidFill>
                  <a:srgbClr val="000000"/>
                </a:solidFill>
                <a:latin typeface="Canva Sans"/>
                <a:ea typeface="Canva Sans"/>
                <a:cs typeface="Canva Sans"/>
                <a:sym typeface="Canva Sans"/>
              </a:rPr>
              <a:t>Daily action selection over 100-day treatment periods</a:t>
            </a:r>
          </a:p>
        </p:txBody>
      </p:sp>
      <p:pic>
        <p:nvPicPr>
          <p:cNvPr id="23" name="Picture 23"/>
          <p:cNvPicPr>
            <a:picLocks noChangeAspect="1"/>
          </p:cNvPicPr>
          <p:nvPr/>
        </p:nvPicPr>
        <p:blipFill>
          <a:blip r:embed="rId7"/>
          <a:stretch>
            <a:fillRect/>
          </a:stretch>
        </p:blipFill>
        <p:spPr>
          <a:xfrm>
            <a:off x="-164549" y="5197524"/>
            <a:ext cx="9738360" cy="2216250"/>
          </a:xfrm>
          <a:prstGeom prst="rect">
            <a:avLst/>
          </a:prstGeom>
        </p:spPr>
      </p:pic>
      <p:sp>
        <p:nvSpPr>
          <p:cNvPr id="24" name="TextBox 24"/>
          <p:cNvSpPr txBox="1"/>
          <p:nvPr/>
        </p:nvSpPr>
        <p:spPr>
          <a:xfrm>
            <a:off x="325956" y="6397307"/>
            <a:ext cx="9200160" cy="3175635"/>
          </a:xfrm>
          <a:prstGeom prst="rect">
            <a:avLst/>
          </a:prstGeom>
        </p:spPr>
        <p:txBody>
          <a:bodyPr lIns="0" tIns="0" rIns="0" bIns="0" rtlCol="0" anchor="t">
            <a:spAutoFit/>
          </a:bodyPr>
          <a:lstStyle/>
          <a:p>
            <a:pPr algn="l">
              <a:lnSpc>
                <a:spcPts val="3600"/>
              </a:lnSpc>
            </a:pPr>
            <a:endParaRPr/>
          </a:p>
          <a:p>
            <a:pPr algn="l">
              <a:lnSpc>
                <a:spcPts val="3600"/>
              </a:lnSpc>
            </a:pPr>
            <a:r>
              <a:rPr lang="en-US" sz="2400">
                <a:solidFill>
                  <a:srgbClr val="000000"/>
                </a:solidFill>
                <a:latin typeface="Canva Sans"/>
                <a:ea typeface="Canva Sans"/>
                <a:cs typeface="Canva Sans"/>
                <a:sym typeface="Canva Sans"/>
              </a:rPr>
              <a:t>Where:</a:t>
            </a:r>
          </a:p>
          <a:p>
            <a:pPr algn="l">
              <a:lnSpc>
                <a:spcPts val="3600"/>
              </a:lnSpc>
            </a:pPr>
            <a:r>
              <a:rPr lang="en-US" sz="2400">
                <a:solidFill>
                  <a:srgbClr val="000000"/>
                </a:solidFill>
                <a:latin typeface="Canva Sans"/>
                <a:ea typeface="Canva Sans"/>
                <a:cs typeface="Canva Sans"/>
                <a:sym typeface="Canva Sans"/>
              </a:rPr>
              <a:t>-                             is the probability ratio between the new and old policy</a:t>
            </a:r>
          </a:p>
          <a:p>
            <a:pPr algn="l">
              <a:lnSpc>
                <a:spcPts val="3600"/>
              </a:lnSpc>
            </a:pPr>
            <a:r>
              <a:rPr lang="en-US" sz="2400">
                <a:solidFill>
                  <a:srgbClr val="000000"/>
                </a:solidFill>
                <a:latin typeface="Canva Sans"/>
                <a:ea typeface="Canva Sans"/>
                <a:cs typeface="Canva Sans"/>
                <a:sym typeface="Canva Sans"/>
              </a:rPr>
              <a:t>-       is the advantage estimate, computed for each objective dimension</a:t>
            </a:r>
          </a:p>
          <a:p>
            <a:pPr algn="l">
              <a:lnSpc>
                <a:spcPts val="3600"/>
              </a:lnSpc>
            </a:pPr>
            <a:r>
              <a:rPr lang="en-US" sz="2400">
                <a:solidFill>
                  <a:srgbClr val="000000"/>
                </a:solidFill>
                <a:latin typeface="Canva Sans"/>
                <a:ea typeface="Canva Sans"/>
                <a:cs typeface="Canva Sans"/>
                <a:sym typeface="Canva Sans"/>
              </a:rPr>
              <a:t>-       is the clipping parameter (typically 0.1 or 0.2)</a:t>
            </a:r>
          </a:p>
        </p:txBody>
      </p:sp>
      <p:pic>
        <p:nvPicPr>
          <p:cNvPr id="25" name="Picture 25"/>
          <p:cNvPicPr>
            <a:picLocks noChangeAspect="1"/>
          </p:cNvPicPr>
          <p:nvPr/>
        </p:nvPicPr>
        <p:blipFill>
          <a:blip r:embed="rId8"/>
          <a:stretch>
            <a:fillRect/>
          </a:stretch>
        </p:blipFill>
        <p:spPr>
          <a:xfrm>
            <a:off x="460137" y="7135994"/>
            <a:ext cx="2242123" cy="925440"/>
          </a:xfrm>
          <a:prstGeom prst="rect">
            <a:avLst/>
          </a:prstGeom>
        </p:spPr>
      </p:pic>
      <p:pic>
        <p:nvPicPr>
          <p:cNvPr id="26" name="Picture 26"/>
          <p:cNvPicPr>
            <a:picLocks noChangeAspect="1"/>
          </p:cNvPicPr>
          <p:nvPr/>
        </p:nvPicPr>
        <p:blipFill>
          <a:blip r:embed="rId9"/>
          <a:stretch>
            <a:fillRect/>
          </a:stretch>
        </p:blipFill>
        <p:spPr>
          <a:xfrm>
            <a:off x="513938" y="8268237"/>
            <a:ext cx="346122" cy="385373"/>
          </a:xfrm>
          <a:prstGeom prst="rect">
            <a:avLst/>
          </a:prstGeom>
        </p:spPr>
      </p:pic>
      <p:pic>
        <p:nvPicPr>
          <p:cNvPr id="27" name="Picture 27"/>
          <p:cNvPicPr>
            <a:picLocks noChangeAspect="1"/>
          </p:cNvPicPr>
          <p:nvPr/>
        </p:nvPicPr>
        <p:blipFill>
          <a:blip r:embed="rId10"/>
          <a:stretch>
            <a:fillRect/>
          </a:stretch>
        </p:blipFill>
        <p:spPr>
          <a:xfrm>
            <a:off x="612483" y="9332112"/>
            <a:ext cx="149033" cy="1594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TextBox 4"/>
          <p:cNvSpPr txBox="1"/>
          <p:nvPr/>
        </p:nvSpPr>
        <p:spPr>
          <a:xfrm>
            <a:off x="17907619" y="9706610"/>
            <a:ext cx="260855" cy="580363"/>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8</a:t>
            </a:r>
          </a:p>
        </p:txBody>
      </p:sp>
      <p:sp>
        <p:nvSpPr>
          <p:cNvPr id="5" name="TextBox 5"/>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Sensitivity Analysis</a:t>
            </a:r>
          </a:p>
        </p:txBody>
      </p:sp>
      <p:sp>
        <p:nvSpPr>
          <p:cNvPr id="6" name="Freeform 6"/>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7" name="Freeform 7"/>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8" name="Freeform 8"/>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564351" y="1582415"/>
            <a:ext cx="8113384" cy="3829388"/>
            <a:chOff x="0" y="0"/>
            <a:chExt cx="2369966" cy="1118586"/>
          </a:xfrm>
        </p:grpSpPr>
        <p:sp>
          <p:nvSpPr>
            <p:cNvPr id="10" name="Freeform 10"/>
            <p:cNvSpPr/>
            <p:nvPr/>
          </p:nvSpPr>
          <p:spPr>
            <a:xfrm>
              <a:off x="0" y="0"/>
              <a:ext cx="2369966" cy="1118586"/>
            </a:xfrm>
            <a:custGeom>
              <a:avLst/>
              <a:gdLst/>
              <a:ahLst/>
              <a:cxnLst/>
              <a:rect l="l" t="t" r="r" b="b"/>
              <a:pathLst>
                <a:path w="2369966" h="1118586">
                  <a:moveTo>
                    <a:pt x="48665" y="0"/>
                  </a:moveTo>
                  <a:lnTo>
                    <a:pt x="2321301" y="0"/>
                  </a:lnTo>
                  <a:cubicBezTo>
                    <a:pt x="2348178" y="0"/>
                    <a:pt x="2369966" y="21788"/>
                    <a:pt x="2369966" y="48665"/>
                  </a:cubicBezTo>
                  <a:lnTo>
                    <a:pt x="2369966" y="1069921"/>
                  </a:lnTo>
                  <a:cubicBezTo>
                    <a:pt x="2369966" y="1082828"/>
                    <a:pt x="2364839" y="1095206"/>
                    <a:pt x="2355713" y="1104333"/>
                  </a:cubicBezTo>
                  <a:cubicBezTo>
                    <a:pt x="2346586" y="1113459"/>
                    <a:pt x="2334208" y="1118586"/>
                    <a:pt x="2321301" y="1118586"/>
                  </a:cubicBezTo>
                  <a:lnTo>
                    <a:pt x="48665" y="1118586"/>
                  </a:lnTo>
                  <a:cubicBezTo>
                    <a:pt x="21788" y="1118586"/>
                    <a:pt x="0" y="1096798"/>
                    <a:pt x="0" y="1069921"/>
                  </a:cubicBezTo>
                  <a:lnTo>
                    <a:pt x="0" y="48665"/>
                  </a:lnTo>
                  <a:cubicBezTo>
                    <a:pt x="0" y="21788"/>
                    <a:pt x="21788" y="0"/>
                    <a:pt x="48665" y="0"/>
                  </a:cubicBezTo>
                  <a:close/>
                </a:path>
              </a:pathLst>
            </a:custGeom>
            <a:solidFill>
              <a:srgbClr val="CEE2F7"/>
            </a:solidFill>
          </p:spPr>
          <p:txBody>
            <a:bodyPr/>
            <a:lstStyle/>
            <a:p>
              <a:endParaRPr lang="en-US"/>
            </a:p>
          </p:txBody>
        </p:sp>
        <p:sp>
          <p:nvSpPr>
            <p:cNvPr id="11" name="TextBox 11"/>
            <p:cNvSpPr txBox="1"/>
            <p:nvPr/>
          </p:nvSpPr>
          <p:spPr>
            <a:xfrm>
              <a:off x="0" y="-28575"/>
              <a:ext cx="2369966" cy="1147161"/>
            </a:xfrm>
            <a:prstGeom prst="rect">
              <a:avLst/>
            </a:prstGeom>
          </p:spPr>
          <p:txBody>
            <a:bodyPr lIns="50800" tIns="50800" rIns="50800" bIns="50800" rtlCol="0" anchor="ctr"/>
            <a:lstStyle/>
            <a:p>
              <a:pPr algn="ctr">
                <a:lnSpc>
                  <a:spcPts val="1960"/>
                </a:lnSpc>
              </a:pPr>
              <a:endParaRPr/>
            </a:p>
          </p:txBody>
        </p:sp>
      </p:grpSp>
      <p:grpSp>
        <p:nvGrpSpPr>
          <p:cNvPr id="12" name="Group 12"/>
          <p:cNvGrpSpPr/>
          <p:nvPr/>
        </p:nvGrpSpPr>
        <p:grpSpPr>
          <a:xfrm>
            <a:off x="1536325" y="1267441"/>
            <a:ext cx="6165258" cy="629948"/>
            <a:chOff x="0" y="0"/>
            <a:chExt cx="1800907" cy="184011"/>
          </a:xfrm>
        </p:grpSpPr>
        <p:sp>
          <p:nvSpPr>
            <p:cNvPr id="13" name="Freeform 13"/>
            <p:cNvSpPr/>
            <p:nvPr/>
          </p:nvSpPr>
          <p:spPr>
            <a:xfrm>
              <a:off x="0" y="0"/>
              <a:ext cx="1800908" cy="184011"/>
            </a:xfrm>
            <a:custGeom>
              <a:avLst/>
              <a:gdLst/>
              <a:ahLst/>
              <a:cxnLst/>
              <a:rect l="l" t="t" r="r" b="b"/>
              <a:pathLst>
                <a:path w="1800908" h="184011">
                  <a:moveTo>
                    <a:pt x="0" y="0"/>
                  </a:moveTo>
                  <a:lnTo>
                    <a:pt x="1800908" y="0"/>
                  </a:lnTo>
                  <a:lnTo>
                    <a:pt x="1800908" y="184011"/>
                  </a:lnTo>
                  <a:lnTo>
                    <a:pt x="0" y="184011"/>
                  </a:lnTo>
                  <a:close/>
                </a:path>
              </a:pathLst>
            </a:custGeom>
            <a:solidFill>
              <a:srgbClr val="0097B2"/>
            </a:solidFill>
          </p:spPr>
          <p:txBody>
            <a:bodyPr/>
            <a:lstStyle/>
            <a:p>
              <a:endParaRPr lang="en-US"/>
            </a:p>
          </p:txBody>
        </p:sp>
        <p:sp>
          <p:nvSpPr>
            <p:cNvPr id="14" name="TextBox 14"/>
            <p:cNvSpPr txBox="1"/>
            <p:nvPr/>
          </p:nvSpPr>
          <p:spPr>
            <a:xfrm>
              <a:off x="0" y="-57150"/>
              <a:ext cx="1800907" cy="24116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One-At-a-Time (OAT) Analysis</a:t>
              </a:r>
            </a:p>
          </p:txBody>
        </p:sp>
      </p:grpSp>
      <p:grpSp>
        <p:nvGrpSpPr>
          <p:cNvPr id="15" name="Group 15"/>
          <p:cNvGrpSpPr/>
          <p:nvPr/>
        </p:nvGrpSpPr>
        <p:grpSpPr>
          <a:xfrm>
            <a:off x="9595747" y="1550628"/>
            <a:ext cx="8146952" cy="3861174"/>
            <a:chOff x="0" y="0"/>
            <a:chExt cx="2379772" cy="1127871"/>
          </a:xfrm>
        </p:grpSpPr>
        <p:sp>
          <p:nvSpPr>
            <p:cNvPr id="16" name="Freeform 16"/>
            <p:cNvSpPr/>
            <p:nvPr/>
          </p:nvSpPr>
          <p:spPr>
            <a:xfrm>
              <a:off x="0" y="0"/>
              <a:ext cx="2379772" cy="1127871"/>
            </a:xfrm>
            <a:custGeom>
              <a:avLst/>
              <a:gdLst/>
              <a:ahLst/>
              <a:cxnLst/>
              <a:rect l="l" t="t" r="r" b="b"/>
              <a:pathLst>
                <a:path w="2379772" h="1127871">
                  <a:moveTo>
                    <a:pt x="48464" y="0"/>
                  </a:moveTo>
                  <a:lnTo>
                    <a:pt x="2331307" y="0"/>
                  </a:lnTo>
                  <a:cubicBezTo>
                    <a:pt x="2344161" y="0"/>
                    <a:pt x="2356488" y="5106"/>
                    <a:pt x="2365577" y="14195"/>
                  </a:cubicBezTo>
                  <a:cubicBezTo>
                    <a:pt x="2374666" y="23284"/>
                    <a:pt x="2379772" y="35611"/>
                    <a:pt x="2379772" y="48464"/>
                  </a:cubicBezTo>
                  <a:lnTo>
                    <a:pt x="2379772" y="1079407"/>
                  </a:lnTo>
                  <a:cubicBezTo>
                    <a:pt x="2379772" y="1092260"/>
                    <a:pt x="2374666" y="1104588"/>
                    <a:pt x="2365577" y="1113676"/>
                  </a:cubicBezTo>
                  <a:cubicBezTo>
                    <a:pt x="2356488" y="1122765"/>
                    <a:pt x="2344161" y="1127871"/>
                    <a:pt x="2331307" y="1127871"/>
                  </a:cubicBezTo>
                  <a:lnTo>
                    <a:pt x="48464" y="1127871"/>
                  </a:lnTo>
                  <a:cubicBezTo>
                    <a:pt x="35611" y="1127871"/>
                    <a:pt x="23284" y="1122765"/>
                    <a:pt x="14195" y="1113676"/>
                  </a:cubicBezTo>
                  <a:cubicBezTo>
                    <a:pt x="5106" y="1104588"/>
                    <a:pt x="0" y="1092260"/>
                    <a:pt x="0" y="1079407"/>
                  </a:cubicBezTo>
                  <a:lnTo>
                    <a:pt x="0" y="48464"/>
                  </a:lnTo>
                  <a:cubicBezTo>
                    <a:pt x="0" y="35611"/>
                    <a:pt x="5106" y="23284"/>
                    <a:pt x="14195" y="14195"/>
                  </a:cubicBezTo>
                  <a:cubicBezTo>
                    <a:pt x="23284" y="5106"/>
                    <a:pt x="35611" y="0"/>
                    <a:pt x="48464" y="0"/>
                  </a:cubicBezTo>
                  <a:close/>
                </a:path>
              </a:pathLst>
            </a:custGeom>
            <a:solidFill>
              <a:srgbClr val="CEE2F7"/>
            </a:solidFill>
          </p:spPr>
          <p:txBody>
            <a:bodyPr/>
            <a:lstStyle/>
            <a:p>
              <a:endParaRPr lang="en-US"/>
            </a:p>
          </p:txBody>
        </p:sp>
        <p:sp>
          <p:nvSpPr>
            <p:cNvPr id="17" name="TextBox 17"/>
            <p:cNvSpPr txBox="1"/>
            <p:nvPr/>
          </p:nvSpPr>
          <p:spPr>
            <a:xfrm>
              <a:off x="0" y="-28575"/>
              <a:ext cx="2379772" cy="1156446"/>
            </a:xfrm>
            <a:prstGeom prst="rect">
              <a:avLst/>
            </a:prstGeom>
          </p:spPr>
          <p:txBody>
            <a:bodyPr lIns="50800" tIns="50800" rIns="50800" bIns="50800" rtlCol="0" anchor="ctr"/>
            <a:lstStyle/>
            <a:p>
              <a:pPr algn="ctr">
                <a:lnSpc>
                  <a:spcPts val="1960"/>
                </a:lnSpc>
              </a:pPr>
              <a:endParaRPr/>
            </a:p>
          </p:txBody>
        </p:sp>
      </p:grpSp>
      <p:grpSp>
        <p:nvGrpSpPr>
          <p:cNvPr id="18" name="Group 18"/>
          <p:cNvGrpSpPr/>
          <p:nvPr/>
        </p:nvGrpSpPr>
        <p:grpSpPr>
          <a:xfrm>
            <a:off x="10630679" y="1235654"/>
            <a:ext cx="6165258" cy="629948"/>
            <a:chOff x="0" y="0"/>
            <a:chExt cx="1800907" cy="184011"/>
          </a:xfrm>
        </p:grpSpPr>
        <p:sp>
          <p:nvSpPr>
            <p:cNvPr id="19" name="Freeform 19"/>
            <p:cNvSpPr/>
            <p:nvPr/>
          </p:nvSpPr>
          <p:spPr>
            <a:xfrm>
              <a:off x="0" y="0"/>
              <a:ext cx="1800908" cy="184011"/>
            </a:xfrm>
            <a:custGeom>
              <a:avLst/>
              <a:gdLst/>
              <a:ahLst/>
              <a:cxnLst/>
              <a:rect l="l" t="t" r="r" b="b"/>
              <a:pathLst>
                <a:path w="1800908" h="184011">
                  <a:moveTo>
                    <a:pt x="0" y="0"/>
                  </a:moveTo>
                  <a:lnTo>
                    <a:pt x="1800908" y="0"/>
                  </a:lnTo>
                  <a:lnTo>
                    <a:pt x="1800908" y="184011"/>
                  </a:lnTo>
                  <a:lnTo>
                    <a:pt x="0" y="184011"/>
                  </a:lnTo>
                  <a:close/>
                </a:path>
              </a:pathLst>
            </a:custGeom>
            <a:solidFill>
              <a:srgbClr val="0097B2"/>
            </a:solidFill>
          </p:spPr>
          <p:txBody>
            <a:bodyPr/>
            <a:lstStyle/>
            <a:p>
              <a:endParaRPr lang="en-US"/>
            </a:p>
          </p:txBody>
        </p:sp>
        <p:sp>
          <p:nvSpPr>
            <p:cNvPr id="20" name="TextBox 20"/>
            <p:cNvSpPr txBox="1"/>
            <p:nvPr/>
          </p:nvSpPr>
          <p:spPr>
            <a:xfrm>
              <a:off x="0" y="-57150"/>
              <a:ext cx="1800907" cy="24116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PRCC Analysis</a:t>
              </a:r>
            </a:p>
          </p:txBody>
        </p:sp>
      </p:grpSp>
      <p:grpSp>
        <p:nvGrpSpPr>
          <p:cNvPr id="21" name="Group 21"/>
          <p:cNvGrpSpPr/>
          <p:nvPr/>
        </p:nvGrpSpPr>
        <p:grpSpPr>
          <a:xfrm>
            <a:off x="564351" y="6086131"/>
            <a:ext cx="8113384" cy="3861174"/>
            <a:chOff x="0" y="0"/>
            <a:chExt cx="2369966" cy="1127871"/>
          </a:xfrm>
        </p:grpSpPr>
        <p:sp>
          <p:nvSpPr>
            <p:cNvPr id="22" name="Freeform 22"/>
            <p:cNvSpPr/>
            <p:nvPr/>
          </p:nvSpPr>
          <p:spPr>
            <a:xfrm>
              <a:off x="0" y="0"/>
              <a:ext cx="2369966" cy="1127871"/>
            </a:xfrm>
            <a:custGeom>
              <a:avLst/>
              <a:gdLst/>
              <a:ahLst/>
              <a:cxnLst/>
              <a:rect l="l" t="t" r="r" b="b"/>
              <a:pathLst>
                <a:path w="2369966" h="1127871">
                  <a:moveTo>
                    <a:pt x="48665" y="0"/>
                  </a:moveTo>
                  <a:lnTo>
                    <a:pt x="2321301" y="0"/>
                  </a:lnTo>
                  <a:cubicBezTo>
                    <a:pt x="2348178" y="0"/>
                    <a:pt x="2369966" y="21788"/>
                    <a:pt x="2369966" y="48665"/>
                  </a:cubicBezTo>
                  <a:lnTo>
                    <a:pt x="2369966" y="1079206"/>
                  </a:lnTo>
                  <a:cubicBezTo>
                    <a:pt x="2369966" y="1092113"/>
                    <a:pt x="2364839" y="1104491"/>
                    <a:pt x="2355713" y="1113618"/>
                  </a:cubicBezTo>
                  <a:cubicBezTo>
                    <a:pt x="2346586" y="1122744"/>
                    <a:pt x="2334208" y="1127871"/>
                    <a:pt x="2321301" y="1127871"/>
                  </a:cubicBezTo>
                  <a:lnTo>
                    <a:pt x="48665" y="1127871"/>
                  </a:lnTo>
                  <a:cubicBezTo>
                    <a:pt x="21788" y="1127871"/>
                    <a:pt x="0" y="1106083"/>
                    <a:pt x="0" y="1079206"/>
                  </a:cubicBezTo>
                  <a:lnTo>
                    <a:pt x="0" y="48665"/>
                  </a:lnTo>
                  <a:cubicBezTo>
                    <a:pt x="0" y="21788"/>
                    <a:pt x="21788" y="0"/>
                    <a:pt x="48665" y="0"/>
                  </a:cubicBezTo>
                  <a:close/>
                </a:path>
              </a:pathLst>
            </a:custGeom>
            <a:solidFill>
              <a:srgbClr val="CEE2F7"/>
            </a:solidFill>
          </p:spPr>
          <p:txBody>
            <a:bodyPr/>
            <a:lstStyle/>
            <a:p>
              <a:endParaRPr lang="en-US"/>
            </a:p>
          </p:txBody>
        </p:sp>
        <p:sp>
          <p:nvSpPr>
            <p:cNvPr id="23" name="TextBox 23"/>
            <p:cNvSpPr txBox="1"/>
            <p:nvPr/>
          </p:nvSpPr>
          <p:spPr>
            <a:xfrm>
              <a:off x="0" y="-28575"/>
              <a:ext cx="2369966" cy="1156446"/>
            </a:xfrm>
            <a:prstGeom prst="rect">
              <a:avLst/>
            </a:prstGeom>
          </p:spPr>
          <p:txBody>
            <a:bodyPr lIns="50800" tIns="50800" rIns="50800" bIns="50800" rtlCol="0" anchor="ctr"/>
            <a:lstStyle/>
            <a:p>
              <a:pPr algn="ctr">
                <a:lnSpc>
                  <a:spcPts val="1960"/>
                </a:lnSpc>
              </a:pPr>
              <a:endParaRPr/>
            </a:p>
          </p:txBody>
        </p:sp>
      </p:grpSp>
      <p:grpSp>
        <p:nvGrpSpPr>
          <p:cNvPr id="24" name="Group 24"/>
          <p:cNvGrpSpPr/>
          <p:nvPr/>
        </p:nvGrpSpPr>
        <p:grpSpPr>
          <a:xfrm>
            <a:off x="1479759" y="5771157"/>
            <a:ext cx="6165258" cy="629948"/>
            <a:chOff x="0" y="0"/>
            <a:chExt cx="1800907" cy="184011"/>
          </a:xfrm>
        </p:grpSpPr>
        <p:sp>
          <p:nvSpPr>
            <p:cNvPr id="25" name="Freeform 25"/>
            <p:cNvSpPr/>
            <p:nvPr/>
          </p:nvSpPr>
          <p:spPr>
            <a:xfrm>
              <a:off x="0" y="0"/>
              <a:ext cx="1800908" cy="184011"/>
            </a:xfrm>
            <a:custGeom>
              <a:avLst/>
              <a:gdLst/>
              <a:ahLst/>
              <a:cxnLst/>
              <a:rect l="l" t="t" r="r" b="b"/>
              <a:pathLst>
                <a:path w="1800908" h="184011">
                  <a:moveTo>
                    <a:pt x="0" y="0"/>
                  </a:moveTo>
                  <a:lnTo>
                    <a:pt x="1800908" y="0"/>
                  </a:lnTo>
                  <a:lnTo>
                    <a:pt x="1800908" y="184011"/>
                  </a:lnTo>
                  <a:lnTo>
                    <a:pt x="0" y="184011"/>
                  </a:lnTo>
                  <a:close/>
                </a:path>
              </a:pathLst>
            </a:custGeom>
            <a:solidFill>
              <a:srgbClr val="0097B2"/>
            </a:solidFill>
          </p:spPr>
          <p:txBody>
            <a:bodyPr/>
            <a:lstStyle/>
            <a:p>
              <a:endParaRPr lang="en-US"/>
            </a:p>
          </p:txBody>
        </p:sp>
        <p:sp>
          <p:nvSpPr>
            <p:cNvPr id="26" name="TextBox 26"/>
            <p:cNvSpPr txBox="1"/>
            <p:nvPr/>
          </p:nvSpPr>
          <p:spPr>
            <a:xfrm>
              <a:off x="0" y="-57150"/>
              <a:ext cx="1800907" cy="24116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Sobol Analysis</a:t>
              </a:r>
            </a:p>
          </p:txBody>
        </p:sp>
      </p:grpSp>
      <p:grpSp>
        <p:nvGrpSpPr>
          <p:cNvPr id="27" name="Group 27"/>
          <p:cNvGrpSpPr/>
          <p:nvPr/>
        </p:nvGrpSpPr>
        <p:grpSpPr>
          <a:xfrm>
            <a:off x="9595747" y="6086131"/>
            <a:ext cx="8146952" cy="3861174"/>
            <a:chOff x="0" y="0"/>
            <a:chExt cx="2379772" cy="1127871"/>
          </a:xfrm>
        </p:grpSpPr>
        <p:sp>
          <p:nvSpPr>
            <p:cNvPr id="28" name="Freeform 28"/>
            <p:cNvSpPr/>
            <p:nvPr/>
          </p:nvSpPr>
          <p:spPr>
            <a:xfrm>
              <a:off x="0" y="0"/>
              <a:ext cx="2379772" cy="1127871"/>
            </a:xfrm>
            <a:custGeom>
              <a:avLst/>
              <a:gdLst/>
              <a:ahLst/>
              <a:cxnLst/>
              <a:rect l="l" t="t" r="r" b="b"/>
              <a:pathLst>
                <a:path w="2379772" h="1127871">
                  <a:moveTo>
                    <a:pt x="48464" y="0"/>
                  </a:moveTo>
                  <a:lnTo>
                    <a:pt x="2331307" y="0"/>
                  </a:lnTo>
                  <a:cubicBezTo>
                    <a:pt x="2344161" y="0"/>
                    <a:pt x="2356488" y="5106"/>
                    <a:pt x="2365577" y="14195"/>
                  </a:cubicBezTo>
                  <a:cubicBezTo>
                    <a:pt x="2374666" y="23284"/>
                    <a:pt x="2379772" y="35611"/>
                    <a:pt x="2379772" y="48464"/>
                  </a:cubicBezTo>
                  <a:lnTo>
                    <a:pt x="2379772" y="1079407"/>
                  </a:lnTo>
                  <a:cubicBezTo>
                    <a:pt x="2379772" y="1092260"/>
                    <a:pt x="2374666" y="1104588"/>
                    <a:pt x="2365577" y="1113676"/>
                  </a:cubicBezTo>
                  <a:cubicBezTo>
                    <a:pt x="2356488" y="1122765"/>
                    <a:pt x="2344161" y="1127871"/>
                    <a:pt x="2331307" y="1127871"/>
                  </a:cubicBezTo>
                  <a:lnTo>
                    <a:pt x="48464" y="1127871"/>
                  </a:lnTo>
                  <a:cubicBezTo>
                    <a:pt x="35611" y="1127871"/>
                    <a:pt x="23284" y="1122765"/>
                    <a:pt x="14195" y="1113676"/>
                  </a:cubicBezTo>
                  <a:cubicBezTo>
                    <a:pt x="5106" y="1104588"/>
                    <a:pt x="0" y="1092260"/>
                    <a:pt x="0" y="1079407"/>
                  </a:cubicBezTo>
                  <a:lnTo>
                    <a:pt x="0" y="48464"/>
                  </a:lnTo>
                  <a:cubicBezTo>
                    <a:pt x="0" y="35611"/>
                    <a:pt x="5106" y="23284"/>
                    <a:pt x="14195" y="14195"/>
                  </a:cubicBezTo>
                  <a:cubicBezTo>
                    <a:pt x="23284" y="5106"/>
                    <a:pt x="35611" y="0"/>
                    <a:pt x="48464" y="0"/>
                  </a:cubicBezTo>
                  <a:close/>
                </a:path>
              </a:pathLst>
            </a:custGeom>
            <a:solidFill>
              <a:srgbClr val="CEE2F7"/>
            </a:solidFill>
          </p:spPr>
          <p:txBody>
            <a:bodyPr/>
            <a:lstStyle/>
            <a:p>
              <a:endParaRPr lang="en-US"/>
            </a:p>
          </p:txBody>
        </p:sp>
        <p:sp>
          <p:nvSpPr>
            <p:cNvPr id="29" name="TextBox 29"/>
            <p:cNvSpPr txBox="1"/>
            <p:nvPr/>
          </p:nvSpPr>
          <p:spPr>
            <a:xfrm>
              <a:off x="0" y="-28575"/>
              <a:ext cx="2379772" cy="1156446"/>
            </a:xfrm>
            <a:prstGeom prst="rect">
              <a:avLst/>
            </a:prstGeom>
          </p:spPr>
          <p:txBody>
            <a:bodyPr lIns="50800" tIns="50800" rIns="50800" bIns="50800" rtlCol="0" anchor="ctr"/>
            <a:lstStyle/>
            <a:p>
              <a:pPr algn="ctr">
                <a:lnSpc>
                  <a:spcPts val="1960"/>
                </a:lnSpc>
              </a:pPr>
              <a:endParaRPr/>
            </a:p>
          </p:txBody>
        </p:sp>
      </p:grpSp>
      <p:grpSp>
        <p:nvGrpSpPr>
          <p:cNvPr id="30" name="Group 30"/>
          <p:cNvGrpSpPr/>
          <p:nvPr/>
        </p:nvGrpSpPr>
        <p:grpSpPr>
          <a:xfrm>
            <a:off x="10630679" y="5771157"/>
            <a:ext cx="6165258" cy="629948"/>
            <a:chOff x="0" y="0"/>
            <a:chExt cx="1800907" cy="184011"/>
          </a:xfrm>
        </p:grpSpPr>
        <p:sp>
          <p:nvSpPr>
            <p:cNvPr id="31" name="Freeform 31"/>
            <p:cNvSpPr/>
            <p:nvPr/>
          </p:nvSpPr>
          <p:spPr>
            <a:xfrm>
              <a:off x="0" y="0"/>
              <a:ext cx="1800908" cy="184011"/>
            </a:xfrm>
            <a:custGeom>
              <a:avLst/>
              <a:gdLst/>
              <a:ahLst/>
              <a:cxnLst/>
              <a:rect l="l" t="t" r="r" b="b"/>
              <a:pathLst>
                <a:path w="1800908" h="184011">
                  <a:moveTo>
                    <a:pt x="0" y="0"/>
                  </a:moveTo>
                  <a:lnTo>
                    <a:pt x="1800908" y="0"/>
                  </a:lnTo>
                  <a:lnTo>
                    <a:pt x="1800908" y="184011"/>
                  </a:lnTo>
                  <a:lnTo>
                    <a:pt x="0" y="184011"/>
                  </a:lnTo>
                  <a:close/>
                </a:path>
              </a:pathLst>
            </a:custGeom>
            <a:solidFill>
              <a:srgbClr val="0097B2"/>
            </a:solidFill>
          </p:spPr>
          <p:txBody>
            <a:bodyPr/>
            <a:lstStyle/>
            <a:p>
              <a:endParaRPr lang="en-US"/>
            </a:p>
          </p:txBody>
        </p:sp>
        <p:sp>
          <p:nvSpPr>
            <p:cNvPr id="32" name="TextBox 32"/>
            <p:cNvSpPr txBox="1"/>
            <p:nvPr/>
          </p:nvSpPr>
          <p:spPr>
            <a:xfrm>
              <a:off x="0" y="-57150"/>
              <a:ext cx="1800907" cy="241161"/>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Why Sensitivities?</a:t>
              </a:r>
            </a:p>
          </p:txBody>
        </p:sp>
      </p:grpSp>
      <p:sp>
        <p:nvSpPr>
          <p:cNvPr id="33" name="TextBox 33"/>
          <p:cNvSpPr txBox="1"/>
          <p:nvPr/>
        </p:nvSpPr>
        <p:spPr>
          <a:xfrm>
            <a:off x="676265" y="2012505"/>
            <a:ext cx="7889555" cy="2880271"/>
          </a:xfrm>
          <a:prstGeom prst="rect">
            <a:avLst/>
          </a:prstGeom>
        </p:spPr>
        <p:txBody>
          <a:bodyPr lIns="0" tIns="0" rIns="0" bIns="0" rtlCol="0" anchor="t">
            <a:spAutoFit/>
          </a:bodyPr>
          <a:lstStyle/>
          <a:p>
            <a:pPr algn="l">
              <a:lnSpc>
                <a:spcPts val="2853"/>
              </a:lnSpc>
            </a:pPr>
            <a:r>
              <a:rPr lang="en-US" sz="1902">
                <a:solidFill>
                  <a:srgbClr val="000000"/>
                </a:solidFill>
                <a:latin typeface="Canva Sans"/>
                <a:ea typeface="Canva Sans"/>
                <a:cs typeface="Canva Sans"/>
                <a:sym typeface="Canva Sans"/>
              </a:rPr>
              <a:t>For each parameter θ, we defined a range of variation:</a:t>
            </a:r>
          </a:p>
          <a:p>
            <a:pPr marL="410716" lvl="1" indent="-205358" algn="l">
              <a:lnSpc>
                <a:spcPts val="2853"/>
              </a:lnSpc>
              <a:buFont typeface="Arial"/>
              <a:buChar char="•"/>
            </a:pPr>
            <a:r>
              <a:rPr lang="en-US" sz="1902" b="1">
                <a:solidFill>
                  <a:srgbClr val="000000"/>
                </a:solidFill>
                <a:latin typeface="Canva Sans Bold"/>
                <a:ea typeface="Canva Sans Bold"/>
                <a:cs typeface="Canva Sans Bold"/>
                <a:sym typeface="Canva Sans Bold"/>
              </a:rPr>
              <a:t>Core pathway parameters:</a:t>
            </a:r>
            <a:r>
              <a:rPr lang="en-US" sz="1902">
                <a:solidFill>
                  <a:srgbClr val="000000"/>
                </a:solidFill>
                <a:latin typeface="Canva Sans"/>
                <a:ea typeface="Canva Sans"/>
                <a:cs typeface="Canva Sans"/>
                <a:sym typeface="Canva Sans"/>
              </a:rPr>
              <a:t> Varied by ±10%, ±20%, and ±50%</a:t>
            </a:r>
          </a:p>
          <a:p>
            <a:pPr marL="410716" lvl="1" indent="-205358" algn="l">
              <a:lnSpc>
                <a:spcPts val="2853"/>
              </a:lnSpc>
              <a:buFont typeface="Arial"/>
              <a:buChar char="•"/>
            </a:pPr>
            <a:r>
              <a:rPr lang="en-US" sz="1902" b="1">
                <a:solidFill>
                  <a:srgbClr val="000000"/>
                </a:solidFill>
                <a:latin typeface="Canva Sans Bold"/>
                <a:ea typeface="Canva Sans Bold"/>
                <a:cs typeface="Canva Sans Bold"/>
                <a:sym typeface="Canva Sans Bold"/>
              </a:rPr>
              <a:t>Pharmacokinetic parameters: </a:t>
            </a:r>
            <a:r>
              <a:rPr lang="en-US" sz="1902">
                <a:solidFill>
                  <a:srgbClr val="000000"/>
                </a:solidFill>
                <a:latin typeface="Canva Sans"/>
                <a:ea typeface="Canva Sans"/>
                <a:cs typeface="Canva Sans"/>
                <a:sym typeface="Canva Sans"/>
              </a:rPr>
              <a:t>Varied by ±10%, ±20%, and ±50%</a:t>
            </a:r>
          </a:p>
          <a:p>
            <a:pPr marL="410716" lvl="1" indent="-205358" algn="l">
              <a:lnSpc>
                <a:spcPts val="2853"/>
              </a:lnSpc>
              <a:buFont typeface="Arial"/>
              <a:buChar char="•"/>
            </a:pPr>
            <a:r>
              <a:rPr lang="en-US" sz="1902" b="1">
                <a:solidFill>
                  <a:srgbClr val="000000"/>
                </a:solidFill>
                <a:latin typeface="Canva Sans Bold"/>
                <a:ea typeface="Canva Sans Bold"/>
                <a:cs typeface="Canva Sans Bold"/>
                <a:sym typeface="Canva Sans Bold"/>
              </a:rPr>
              <a:t>Pharmacodynamic parameters:</a:t>
            </a:r>
            <a:r>
              <a:rPr lang="en-US" sz="1902">
                <a:solidFill>
                  <a:srgbClr val="000000"/>
                </a:solidFill>
                <a:latin typeface="Canva Sans"/>
                <a:ea typeface="Canva Sans"/>
                <a:cs typeface="Canva Sans"/>
                <a:sym typeface="Canva Sans"/>
              </a:rPr>
              <a:t> Varied by ±10%, ±25%, and ±75%</a:t>
            </a:r>
          </a:p>
          <a:p>
            <a:pPr marL="410716" lvl="1" indent="-205358" algn="l">
              <a:lnSpc>
                <a:spcPts val="2853"/>
              </a:lnSpc>
              <a:buFont typeface="Arial"/>
              <a:buChar char="•"/>
            </a:pPr>
            <a:r>
              <a:rPr lang="en-US" sz="1902" b="1">
                <a:solidFill>
                  <a:srgbClr val="000000"/>
                </a:solidFill>
                <a:latin typeface="Canva Sans Bold"/>
                <a:ea typeface="Canva Sans Bold"/>
                <a:cs typeface="Canva Sans Bold"/>
                <a:sym typeface="Canva Sans Bold"/>
              </a:rPr>
              <a:t>Toxicity parameters:</a:t>
            </a:r>
            <a:r>
              <a:rPr lang="en-US" sz="1902">
                <a:solidFill>
                  <a:srgbClr val="000000"/>
                </a:solidFill>
                <a:latin typeface="Canva Sans"/>
                <a:ea typeface="Canva Sans"/>
                <a:cs typeface="Canva Sans"/>
                <a:sym typeface="Canva Sans"/>
              </a:rPr>
              <a:t> Varied by ±10%, ±30%, and ±60%</a:t>
            </a:r>
          </a:p>
          <a:p>
            <a:pPr algn="l">
              <a:lnSpc>
                <a:spcPts val="2853"/>
              </a:lnSpc>
            </a:pPr>
            <a:r>
              <a:rPr lang="en-US" sz="1902">
                <a:solidFill>
                  <a:srgbClr val="000000"/>
                </a:solidFill>
                <a:latin typeface="Canva Sans"/>
                <a:ea typeface="Canva Sans"/>
                <a:cs typeface="Canva Sans"/>
                <a:sym typeface="Canva Sans"/>
              </a:rPr>
              <a:t>Each parameter was varied independently while all others were kept at their baseline values</a:t>
            </a:r>
          </a:p>
        </p:txBody>
      </p:sp>
      <p:sp>
        <p:nvSpPr>
          <p:cNvPr id="34" name="TextBox 34"/>
          <p:cNvSpPr txBox="1"/>
          <p:nvPr/>
        </p:nvSpPr>
        <p:spPr>
          <a:xfrm>
            <a:off x="9708125" y="1808452"/>
            <a:ext cx="7922197" cy="3604171"/>
          </a:xfrm>
          <a:prstGeom prst="rect">
            <a:avLst/>
          </a:prstGeom>
        </p:spPr>
        <p:txBody>
          <a:bodyPr lIns="0" tIns="0" rIns="0" bIns="0" rtlCol="0" anchor="t">
            <a:spAutoFit/>
          </a:bodyPr>
          <a:lstStyle/>
          <a:p>
            <a:pPr marL="410716" lvl="1" indent="-205358" algn="l">
              <a:lnSpc>
                <a:spcPts val="2853"/>
              </a:lnSpc>
              <a:buFont typeface="Arial"/>
              <a:buChar char="•"/>
            </a:pPr>
            <a:r>
              <a:rPr lang="en-US" sz="1902">
                <a:solidFill>
                  <a:srgbClr val="000000"/>
                </a:solidFill>
                <a:latin typeface="Canva Sans"/>
                <a:ea typeface="Canva Sans"/>
                <a:cs typeface="Canva Sans"/>
                <a:sym typeface="Canva Sans"/>
              </a:rPr>
              <a:t>Generated 1000 param sets using Latin Hypercube Sampling</a:t>
            </a:r>
          </a:p>
          <a:p>
            <a:pPr marL="410716" lvl="1" indent="-205358" algn="l">
              <a:lnSpc>
                <a:spcPts val="2853"/>
              </a:lnSpc>
              <a:buFont typeface="Arial"/>
              <a:buChar char="•"/>
            </a:pPr>
            <a:r>
              <a:rPr lang="en-US" sz="1902">
                <a:solidFill>
                  <a:srgbClr val="000000"/>
                </a:solidFill>
                <a:latin typeface="Canva Sans"/>
                <a:ea typeface="Canva Sans"/>
                <a:cs typeface="Canva Sans"/>
                <a:sym typeface="Canva Sans"/>
              </a:rPr>
              <a:t>From the LHS results, we calculated PRCC values to quantify the strength and direction of monotonic relationships while controlling for the effects of other parameters. The calculation involved:</a:t>
            </a:r>
          </a:p>
          <a:p>
            <a:pPr marL="821433" lvl="2" indent="-273811" algn="l">
              <a:lnSpc>
                <a:spcPts val="2853"/>
              </a:lnSpc>
              <a:buFont typeface="Arial"/>
              <a:buChar char="⚬"/>
            </a:pPr>
            <a:r>
              <a:rPr lang="en-US" sz="1902">
                <a:solidFill>
                  <a:srgbClr val="000000"/>
                </a:solidFill>
                <a:latin typeface="Canva Sans"/>
                <a:ea typeface="Canva Sans"/>
                <a:cs typeface="Canva Sans"/>
                <a:sym typeface="Canva Sans"/>
              </a:rPr>
              <a:t>Ranking the parameter values and outcome metrics</a:t>
            </a:r>
          </a:p>
          <a:p>
            <a:pPr marL="821433" lvl="2" indent="-273811" algn="l">
              <a:lnSpc>
                <a:spcPts val="2853"/>
              </a:lnSpc>
              <a:buFont typeface="Arial"/>
              <a:buChar char="⚬"/>
            </a:pPr>
            <a:r>
              <a:rPr lang="en-US" sz="1902">
                <a:solidFill>
                  <a:srgbClr val="000000"/>
                </a:solidFill>
                <a:latin typeface="Canva Sans"/>
                <a:ea typeface="Canva Sans"/>
                <a:cs typeface="Canva Sans"/>
                <a:sym typeface="Canva Sans"/>
              </a:rPr>
              <a:t>Computing the correlation matrices between parameters and outcomes</a:t>
            </a:r>
          </a:p>
          <a:p>
            <a:pPr marL="821433" lvl="2" indent="-273811" algn="l">
              <a:lnSpc>
                <a:spcPts val="2853"/>
              </a:lnSpc>
              <a:buFont typeface="Arial"/>
              <a:buChar char="⚬"/>
            </a:pPr>
            <a:r>
              <a:rPr lang="en-US" sz="1902">
                <a:solidFill>
                  <a:srgbClr val="000000"/>
                </a:solidFill>
                <a:latin typeface="Canva Sans"/>
                <a:ea typeface="Canva Sans"/>
                <a:cs typeface="Canva Sans"/>
                <a:sym typeface="Canva Sans"/>
              </a:rPr>
              <a:t>Calculating partial correlation coefficients using these rank correlation matrices</a:t>
            </a:r>
          </a:p>
        </p:txBody>
      </p:sp>
      <p:sp>
        <p:nvSpPr>
          <p:cNvPr id="35" name="TextBox 35"/>
          <p:cNvSpPr txBox="1"/>
          <p:nvPr/>
        </p:nvSpPr>
        <p:spPr>
          <a:xfrm>
            <a:off x="617610" y="7020230"/>
            <a:ext cx="7889555" cy="1794421"/>
          </a:xfrm>
          <a:prstGeom prst="rect">
            <a:avLst/>
          </a:prstGeom>
        </p:spPr>
        <p:txBody>
          <a:bodyPr lIns="0" tIns="0" rIns="0" bIns="0" rtlCol="0" anchor="t">
            <a:spAutoFit/>
          </a:bodyPr>
          <a:lstStyle/>
          <a:p>
            <a:pPr algn="l">
              <a:lnSpc>
                <a:spcPts val="2853"/>
              </a:lnSpc>
            </a:pPr>
            <a:r>
              <a:rPr lang="en-US" sz="1902">
                <a:solidFill>
                  <a:srgbClr val="000000"/>
                </a:solidFill>
                <a:latin typeface="Canva Sans"/>
                <a:ea typeface="Canva Sans"/>
                <a:cs typeface="Canva Sans"/>
                <a:sym typeface="Canva Sans"/>
              </a:rPr>
              <a:t>We computed first-order (S1) and total (ST) Sobol indices using the SALib Python package. We generated 10,000 parameter samples using Saltelli's sampling scheme and simulated the model for each parameter set. </a:t>
            </a:r>
          </a:p>
          <a:p>
            <a:pPr algn="l">
              <a:lnSpc>
                <a:spcPts val="2853"/>
              </a:lnSpc>
            </a:pPr>
            <a:r>
              <a:rPr lang="en-US" sz="1902">
                <a:solidFill>
                  <a:srgbClr val="000000"/>
                </a:solidFill>
                <a:latin typeface="Canva Sans"/>
                <a:ea typeface="Canva Sans"/>
                <a:cs typeface="Canva Sans"/>
                <a:sym typeface="Canva Sans"/>
              </a:rPr>
              <a:t>The indices were calculated for each of the four objective metrics.</a:t>
            </a:r>
          </a:p>
        </p:txBody>
      </p:sp>
      <p:sp>
        <p:nvSpPr>
          <p:cNvPr id="36" name="TextBox 36"/>
          <p:cNvSpPr txBox="1"/>
          <p:nvPr/>
        </p:nvSpPr>
        <p:spPr>
          <a:xfrm>
            <a:off x="9708125" y="6524930"/>
            <a:ext cx="7922197" cy="3242221"/>
          </a:xfrm>
          <a:prstGeom prst="rect">
            <a:avLst/>
          </a:prstGeom>
        </p:spPr>
        <p:txBody>
          <a:bodyPr lIns="0" tIns="0" rIns="0" bIns="0" rtlCol="0" anchor="t">
            <a:spAutoFit/>
          </a:bodyPr>
          <a:lstStyle/>
          <a:p>
            <a:pPr marL="410716" lvl="1" indent="-205358" algn="l">
              <a:lnSpc>
                <a:spcPts val="2853"/>
              </a:lnSpc>
              <a:buFont typeface="Arial"/>
              <a:buChar char="•"/>
            </a:pPr>
            <a:r>
              <a:rPr lang="en-US" sz="1902" b="1">
                <a:solidFill>
                  <a:srgbClr val="000000"/>
                </a:solidFill>
                <a:latin typeface="Canva Sans Bold"/>
                <a:ea typeface="Canva Sans Bold"/>
                <a:cs typeface="Canva Sans Bold"/>
                <a:sym typeface="Canva Sans Bold"/>
              </a:rPr>
              <a:t>Model confidence:</a:t>
            </a:r>
            <a:r>
              <a:rPr lang="en-US" sz="1902">
                <a:solidFill>
                  <a:srgbClr val="000000"/>
                </a:solidFill>
                <a:latin typeface="Canva Sans"/>
                <a:ea typeface="Canva Sans"/>
                <a:cs typeface="Canva Sans"/>
                <a:sym typeface="Canva Sans"/>
              </a:rPr>
              <a:t> Validates which of parameters actually drive outcomes</a:t>
            </a:r>
          </a:p>
          <a:p>
            <a:pPr marL="410716" lvl="1" indent="-205358" algn="l">
              <a:lnSpc>
                <a:spcPts val="2853"/>
              </a:lnSpc>
              <a:buFont typeface="Arial"/>
              <a:buChar char="•"/>
            </a:pPr>
            <a:r>
              <a:rPr lang="en-US" sz="1902" b="1">
                <a:solidFill>
                  <a:srgbClr val="000000"/>
                </a:solidFill>
                <a:latin typeface="Canva Sans Bold"/>
                <a:ea typeface="Canva Sans Bold"/>
                <a:cs typeface="Canva Sans Bold"/>
                <a:sym typeface="Canva Sans Bold"/>
              </a:rPr>
              <a:t>Robustness: </a:t>
            </a:r>
            <a:r>
              <a:rPr lang="en-US" sz="1902">
                <a:solidFill>
                  <a:srgbClr val="000000"/>
                </a:solidFill>
                <a:latin typeface="Canva Sans"/>
                <a:ea typeface="Canva Sans"/>
                <a:cs typeface="Canva Sans"/>
                <a:sym typeface="Canva Sans"/>
              </a:rPr>
              <a:t>Ensures RL strategies aren't artifacts of specific parameter choices</a:t>
            </a:r>
          </a:p>
          <a:p>
            <a:pPr marL="410716" lvl="1" indent="-205358" algn="l">
              <a:lnSpc>
                <a:spcPts val="2853"/>
              </a:lnSpc>
              <a:buFont typeface="Arial"/>
              <a:buChar char="•"/>
            </a:pPr>
            <a:r>
              <a:rPr lang="en-US" sz="1902" b="1">
                <a:solidFill>
                  <a:srgbClr val="000000"/>
                </a:solidFill>
                <a:latin typeface="Canva Sans Bold"/>
                <a:ea typeface="Canva Sans Bold"/>
                <a:cs typeface="Canva Sans Bold"/>
                <a:sym typeface="Canva Sans Bold"/>
              </a:rPr>
              <a:t>Biomarkers</a:t>
            </a:r>
            <a:r>
              <a:rPr lang="en-US" sz="1902">
                <a:solidFill>
                  <a:srgbClr val="000000"/>
                </a:solidFill>
                <a:latin typeface="Canva Sans"/>
                <a:ea typeface="Canva Sans"/>
                <a:cs typeface="Canva Sans"/>
                <a:sym typeface="Canva Sans"/>
              </a:rPr>
              <a:t>: Identifies parameters for patient stratification</a:t>
            </a:r>
          </a:p>
          <a:p>
            <a:pPr marL="410716" lvl="1" indent="-205358" algn="l">
              <a:lnSpc>
                <a:spcPts val="2853"/>
              </a:lnSpc>
              <a:buFont typeface="Arial"/>
              <a:buChar char="•"/>
            </a:pPr>
            <a:r>
              <a:rPr lang="en-US" sz="1902" b="1">
                <a:solidFill>
                  <a:srgbClr val="000000"/>
                </a:solidFill>
                <a:latin typeface="Canva Sans Bold"/>
                <a:ea typeface="Canva Sans Bold"/>
                <a:cs typeface="Canva Sans Bold"/>
                <a:sym typeface="Canva Sans Bold"/>
              </a:rPr>
              <a:t>Priorities:</a:t>
            </a:r>
            <a:r>
              <a:rPr lang="en-US" sz="1902">
                <a:solidFill>
                  <a:srgbClr val="000000"/>
                </a:solidFill>
                <a:latin typeface="Canva Sans"/>
                <a:ea typeface="Canva Sans"/>
                <a:cs typeface="Canva Sans"/>
                <a:sym typeface="Canva Sans"/>
              </a:rPr>
              <a:t> Guides which parameters need experimental validation</a:t>
            </a:r>
          </a:p>
          <a:p>
            <a:pPr marL="410716" lvl="1" indent="-205358" algn="l">
              <a:lnSpc>
                <a:spcPts val="2853"/>
              </a:lnSpc>
              <a:buFont typeface="Arial"/>
              <a:buChar char="•"/>
            </a:pPr>
            <a:r>
              <a:rPr lang="en-US" sz="1902" b="1">
                <a:solidFill>
                  <a:srgbClr val="000000"/>
                </a:solidFill>
                <a:latin typeface="Canva Sans Bold"/>
                <a:ea typeface="Canva Sans Bold"/>
                <a:cs typeface="Canva Sans Bold"/>
                <a:sym typeface="Canva Sans Bold"/>
              </a:rPr>
              <a:t>Future RL reward design: </a:t>
            </a:r>
            <a:r>
              <a:rPr lang="en-US" sz="1902">
                <a:solidFill>
                  <a:srgbClr val="000000"/>
                </a:solidFill>
                <a:latin typeface="Canva Sans"/>
                <a:ea typeface="Canva Sans"/>
                <a:cs typeface="Canva Sans"/>
                <a:sym typeface="Canva Sans"/>
              </a:rPr>
              <a:t>Informs parameter-aware reward design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2"/>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3"/>
            <a:stretch>
              <a:fillRect l="-37746" r="-35277"/>
            </a:stretch>
          </a:blipFill>
        </p:spPr>
        <p:txBody>
          <a:bodyPr/>
          <a:lstStyle/>
          <a:p>
            <a:endParaRPr lang="en-US"/>
          </a:p>
        </p:txBody>
      </p:sp>
      <p:sp>
        <p:nvSpPr>
          <p:cNvPr id="5" name="TextBox 5"/>
          <p:cNvSpPr txBox="1"/>
          <p:nvPr/>
        </p:nvSpPr>
        <p:spPr>
          <a:xfrm>
            <a:off x="17899298" y="9706610"/>
            <a:ext cx="277497" cy="580363"/>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9</a:t>
            </a:r>
          </a:p>
        </p:txBody>
      </p:sp>
      <p:sp>
        <p:nvSpPr>
          <p:cNvPr id="6" name="TextBox 6"/>
          <p:cNvSpPr txBox="1"/>
          <p:nvPr/>
        </p:nvSpPr>
        <p:spPr>
          <a:xfrm>
            <a:off x="19050" y="4072174"/>
            <a:ext cx="18268950" cy="1257354"/>
          </a:xfrm>
          <a:prstGeom prst="rect">
            <a:avLst/>
          </a:prstGeom>
        </p:spPr>
        <p:txBody>
          <a:bodyPr lIns="0" tIns="0" rIns="0" bIns="0" rtlCol="0" anchor="t">
            <a:spAutoFit/>
          </a:bodyPr>
          <a:lstStyle/>
          <a:p>
            <a:pPr algn="ctr">
              <a:lnSpc>
                <a:spcPts val="10499"/>
              </a:lnSpc>
            </a:pPr>
            <a:r>
              <a:rPr lang="en-US" sz="6999" b="1" dirty="0">
                <a:solidFill>
                  <a:srgbClr val="004AAD"/>
                </a:solidFill>
                <a:latin typeface="Canva Sans Bold"/>
                <a:ea typeface="Canva Sans Bold"/>
                <a:cs typeface="Canva Sans Bold"/>
                <a:sym typeface="Canva Sans Bold"/>
              </a:rPr>
              <a:t>Reinforcement Learning Outcomes</a:t>
            </a:r>
          </a:p>
        </p:txBody>
      </p:sp>
      <p:sp>
        <p:nvSpPr>
          <p:cNvPr id="7" name="Freeform 7"/>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4"/>
            <a:stretch>
              <a:fillRect/>
            </a:stretch>
          </a:blipFill>
        </p:spPr>
        <p:txBody>
          <a:bodyPr/>
          <a:lstStyle/>
          <a:p>
            <a:endParaRPr lang="en-US"/>
          </a:p>
        </p:txBody>
      </p:sp>
      <p:sp>
        <p:nvSpPr>
          <p:cNvPr id="8" name="Freeform 8"/>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5108578" y="-66675"/>
            <a:ext cx="13179422" cy="927127"/>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Result &amp; Discussion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874518" y="3215494"/>
            <a:ext cx="15281214" cy="3495578"/>
          </a:xfrm>
          <a:custGeom>
            <a:avLst/>
            <a:gdLst/>
            <a:ahLst/>
            <a:cxnLst/>
            <a:rect l="l" t="t" r="r" b="b"/>
            <a:pathLst>
              <a:path w="15281214" h="3495578">
                <a:moveTo>
                  <a:pt x="0" y="0"/>
                </a:moveTo>
                <a:lnTo>
                  <a:pt x="15281214" y="0"/>
                </a:lnTo>
                <a:lnTo>
                  <a:pt x="15281214" y="3495578"/>
                </a:lnTo>
                <a:lnTo>
                  <a:pt x="0" y="3495578"/>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17565399" y="9706610"/>
            <a:ext cx="722601" cy="580363"/>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10</a:t>
            </a:r>
          </a:p>
        </p:txBody>
      </p:sp>
      <p:sp>
        <p:nvSpPr>
          <p:cNvPr id="8" name="TextBox 8"/>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Result &amp; Discussion - RL Outcomes</a:t>
            </a:r>
          </a:p>
        </p:txBody>
      </p:sp>
      <p:sp>
        <p:nvSpPr>
          <p:cNvPr id="9" name="TextBox 9"/>
          <p:cNvSpPr txBox="1"/>
          <p:nvPr/>
        </p:nvSpPr>
        <p:spPr>
          <a:xfrm>
            <a:off x="921091" y="2310620"/>
            <a:ext cx="15234641" cy="542925"/>
          </a:xfrm>
          <a:prstGeom prst="rect">
            <a:avLst/>
          </a:prstGeom>
        </p:spPr>
        <p:txBody>
          <a:bodyPr lIns="0" tIns="0" rIns="0" bIns="0" rtlCol="0" anchor="t">
            <a:spAutoFit/>
          </a:bodyPr>
          <a:lstStyle/>
          <a:p>
            <a:pPr algn="l">
              <a:lnSpc>
                <a:spcPts val="4500"/>
              </a:lnSpc>
            </a:pPr>
            <a:r>
              <a:rPr lang="en-US" sz="3000" b="1">
                <a:solidFill>
                  <a:srgbClr val="000000"/>
                </a:solidFill>
                <a:latin typeface="Canva Sans Bold"/>
                <a:ea typeface="Canva Sans Bold"/>
                <a:cs typeface="Canva Sans Bold"/>
                <a:sym typeface="Canva Sans Bold"/>
              </a:rPr>
              <a:t>Performance summary for different objective weight configurations:</a:t>
            </a:r>
          </a:p>
        </p:txBody>
      </p:sp>
      <p:sp>
        <p:nvSpPr>
          <p:cNvPr id="10" name="TextBox 10"/>
          <p:cNvSpPr txBox="1"/>
          <p:nvPr/>
        </p:nvSpPr>
        <p:spPr>
          <a:xfrm>
            <a:off x="921091" y="6964780"/>
            <a:ext cx="15188069" cy="3115945"/>
          </a:xfrm>
          <a:prstGeom prst="rect">
            <a:avLst/>
          </a:prstGeom>
        </p:spPr>
        <p:txBody>
          <a:bodyPr lIns="0" tIns="0" rIns="0" bIns="0" rtlCol="0" anchor="t">
            <a:spAutoFit/>
          </a:bodyPr>
          <a:lstStyle/>
          <a:p>
            <a:pPr marL="561341" lvl="1" indent="-280670" algn="l">
              <a:lnSpc>
                <a:spcPts val="4160"/>
              </a:lnSpc>
              <a:buFont typeface="Arial"/>
              <a:buChar char="•"/>
            </a:pPr>
            <a:r>
              <a:rPr lang="en-US" sz="2600" b="1">
                <a:solidFill>
                  <a:srgbClr val="004AAD"/>
                </a:solidFill>
                <a:latin typeface="Canva Sans Bold"/>
                <a:ea typeface="Canva Sans Bold"/>
                <a:cs typeface="Canva Sans Bold"/>
                <a:sym typeface="Canva Sans Bold"/>
              </a:rPr>
              <a:t>Trade-off:</a:t>
            </a:r>
            <a:r>
              <a:rPr lang="en-US" sz="2600">
                <a:solidFill>
                  <a:srgbClr val="000000"/>
                </a:solidFill>
                <a:latin typeface="Canva Sans"/>
                <a:ea typeface="Canva Sans"/>
                <a:cs typeface="Canva Sans"/>
                <a:sym typeface="Canva Sans"/>
              </a:rPr>
              <a:t> Differences between the mean and best reward vectors =&gt; inherent conflicts between objectives</a:t>
            </a:r>
          </a:p>
          <a:p>
            <a:pPr marL="561341" lvl="1" indent="-280670" algn="l">
              <a:lnSpc>
                <a:spcPts val="4160"/>
              </a:lnSpc>
              <a:buFont typeface="Arial"/>
              <a:buChar char="•"/>
            </a:pPr>
            <a:r>
              <a:rPr lang="en-US" sz="2600" b="1">
                <a:solidFill>
                  <a:srgbClr val="004AAD"/>
                </a:solidFill>
                <a:latin typeface="Canva Sans Bold"/>
                <a:ea typeface="Canva Sans Bold"/>
                <a:cs typeface="Canva Sans Bold"/>
                <a:sym typeface="Canva Sans Bold"/>
              </a:rPr>
              <a:t>Objective Prioritization:</a:t>
            </a:r>
            <a:r>
              <a:rPr lang="en-US" sz="2600">
                <a:solidFill>
                  <a:srgbClr val="000000"/>
                </a:solidFill>
                <a:latin typeface="Canva Sans"/>
                <a:ea typeface="Canva Sans"/>
                <a:cs typeface="Canva Sans"/>
                <a:sym typeface="Canva Sans"/>
              </a:rPr>
              <a:t> Weight configurations &lt;-&gt; Emphasized objectives</a:t>
            </a:r>
          </a:p>
          <a:p>
            <a:pPr marL="561341" lvl="1" indent="-280670" algn="l">
              <a:lnSpc>
                <a:spcPts val="4160"/>
              </a:lnSpc>
              <a:buFont typeface="Arial"/>
              <a:buChar char="•"/>
            </a:pPr>
            <a:r>
              <a:rPr lang="en-US" sz="2600" b="1">
                <a:solidFill>
                  <a:srgbClr val="004AAD"/>
                </a:solidFill>
                <a:latin typeface="Canva Sans Bold"/>
                <a:ea typeface="Canva Sans Bold"/>
                <a:cs typeface="Canva Sans Bold"/>
                <a:sym typeface="Canva Sans Bold"/>
              </a:rPr>
              <a:t>Toxicity Challenge:</a:t>
            </a:r>
            <a:r>
              <a:rPr lang="en-US" sz="2600">
                <a:solidFill>
                  <a:srgbClr val="000000"/>
                </a:solidFill>
                <a:latin typeface="Canva Sans"/>
                <a:ea typeface="Canva Sans"/>
                <a:cs typeface="Canva Sans"/>
                <a:sym typeface="Canva Sans"/>
              </a:rPr>
              <a:t> Toxicity minimization consistently showed the lowest values</a:t>
            </a:r>
          </a:p>
          <a:p>
            <a:pPr marL="561341" lvl="1" indent="-280670" algn="l">
              <a:lnSpc>
                <a:spcPts val="4160"/>
              </a:lnSpc>
              <a:buFont typeface="Arial"/>
              <a:buChar char="•"/>
            </a:pPr>
            <a:r>
              <a:rPr lang="en-US" sz="2600" b="1">
                <a:solidFill>
                  <a:srgbClr val="004AAD"/>
                </a:solidFill>
                <a:latin typeface="Canva Sans Bold"/>
                <a:ea typeface="Canva Sans Bold"/>
                <a:cs typeface="Canva Sans Bold"/>
                <a:sym typeface="Canva Sans Bold"/>
              </a:rPr>
              <a:t>Exceptional Solutions:</a:t>
            </a:r>
            <a:r>
              <a:rPr lang="en-US" sz="2600">
                <a:solidFill>
                  <a:srgbClr val="000000"/>
                </a:solidFill>
                <a:latin typeface="Canva Sans"/>
                <a:ea typeface="Canva Sans"/>
                <a:cs typeface="Canva Sans"/>
                <a:sym typeface="Canva Sans"/>
              </a:rPr>
              <a:t> Notable strategy [resistance prevention and toxicity minimization</a:t>
            </a:r>
          </a:p>
          <a:p>
            <a:pPr marL="561341" lvl="1" indent="-280670" algn="l">
              <a:lnSpc>
                <a:spcPts val="4160"/>
              </a:lnSpc>
              <a:buFont typeface="Arial"/>
              <a:buChar char="•"/>
            </a:pPr>
            <a:r>
              <a:rPr lang="en-US" sz="2600" b="1">
                <a:solidFill>
                  <a:srgbClr val="004AAD"/>
                </a:solidFill>
                <a:latin typeface="Canva Sans Bold"/>
                <a:ea typeface="Canva Sans Bold"/>
                <a:cs typeface="Canva Sans Bold"/>
                <a:sym typeface="Canva Sans Bold"/>
              </a:rPr>
              <a:t>Immune-Tumor Coupling:</a:t>
            </a:r>
            <a:r>
              <a:rPr lang="en-US" sz="2600">
                <a:solidFill>
                  <a:srgbClr val="000000"/>
                </a:solidFill>
                <a:latin typeface="Canva Sans"/>
                <a:ea typeface="Canva Sans"/>
                <a:cs typeface="Canva Sans"/>
                <a:sym typeface="Canva Sans"/>
              </a:rPr>
              <a:t> High immune preservation with limited tumor reduction</a:t>
            </a:r>
          </a:p>
        </p:txBody>
      </p:sp>
      <p:sp>
        <p:nvSpPr>
          <p:cNvPr id="11" name="TextBox 11"/>
          <p:cNvSpPr txBox="1"/>
          <p:nvPr/>
        </p:nvSpPr>
        <p:spPr>
          <a:xfrm>
            <a:off x="19050" y="1271501"/>
            <a:ext cx="18268950" cy="653442"/>
          </a:xfrm>
          <a:prstGeom prst="rect">
            <a:avLst/>
          </a:prstGeom>
        </p:spPr>
        <p:txBody>
          <a:bodyPr lIns="0" tIns="0" rIns="0" bIns="0" rtlCol="0" anchor="t">
            <a:spAutoFit/>
          </a:bodyPr>
          <a:lstStyle/>
          <a:p>
            <a:pPr algn="ctr">
              <a:lnSpc>
                <a:spcPts val="5400"/>
              </a:lnSpc>
            </a:pPr>
            <a:r>
              <a:rPr lang="en-US" sz="3600" b="1">
                <a:solidFill>
                  <a:srgbClr val="004AAD"/>
                </a:solidFill>
                <a:latin typeface="Canva Sans Bold"/>
                <a:ea typeface="Canva Sans Bold"/>
                <a:cs typeface="Canva Sans Bold"/>
                <a:sym typeface="Canva Sans Bold"/>
              </a:rPr>
              <a:t>Attaining high performance in four objectives simultaneously seems impractical</a:t>
            </a:r>
          </a:p>
        </p:txBody>
      </p:sp>
      <p:sp>
        <p:nvSpPr>
          <p:cNvPr id="12" name="Freeform 12"/>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905611" y="2162585"/>
            <a:ext cx="4428300" cy="3896904"/>
          </a:xfrm>
          <a:custGeom>
            <a:avLst/>
            <a:gdLst/>
            <a:ahLst/>
            <a:cxnLst/>
            <a:rect l="l" t="t" r="r" b="b"/>
            <a:pathLst>
              <a:path w="4428300" h="3896904">
                <a:moveTo>
                  <a:pt x="0" y="0"/>
                </a:moveTo>
                <a:lnTo>
                  <a:pt x="4428300" y="0"/>
                </a:lnTo>
                <a:lnTo>
                  <a:pt x="4428300" y="3896904"/>
                </a:lnTo>
                <a:lnTo>
                  <a:pt x="0" y="3896904"/>
                </a:lnTo>
                <a:lnTo>
                  <a:pt x="0" y="0"/>
                </a:lnTo>
                <a:close/>
              </a:path>
            </a:pathLst>
          </a:custGeom>
          <a:blipFill>
            <a:blip r:embed="rId6"/>
            <a:stretch>
              <a:fillRect/>
            </a:stretch>
          </a:blipFill>
        </p:spPr>
        <p:txBody>
          <a:bodyPr/>
          <a:lstStyle/>
          <a:p>
            <a:endParaRPr lang="en-US"/>
          </a:p>
        </p:txBody>
      </p:sp>
      <p:sp>
        <p:nvSpPr>
          <p:cNvPr id="7" name="Freeform 7"/>
          <p:cNvSpPr/>
          <p:nvPr/>
        </p:nvSpPr>
        <p:spPr>
          <a:xfrm>
            <a:off x="946140" y="6139639"/>
            <a:ext cx="4387771" cy="3890490"/>
          </a:xfrm>
          <a:custGeom>
            <a:avLst/>
            <a:gdLst/>
            <a:ahLst/>
            <a:cxnLst/>
            <a:rect l="l" t="t" r="r" b="b"/>
            <a:pathLst>
              <a:path w="4387771" h="3890490">
                <a:moveTo>
                  <a:pt x="0" y="0"/>
                </a:moveTo>
                <a:lnTo>
                  <a:pt x="4387771" y="0"/>
                </a:lnTo>
                <a:lnTo>
                  <a:pt x="4387771" y="3890490"/>
                </a:lnTo>
                <a:lnTo>
                  <a:pt x="0" y="3890490"/>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17584968" y="9706610"/>
            <a:ext cx="703032" cy="580363"/>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11</a:t>
            </a:r>
          </a:p>
        </p:txBody>
      </p:sp>
      <p:sp>
        <p:nvSpPr>
          <p:cNvPr id="9" name="TextBox 9"/>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Result &amp; Discussion - Pareto</a:t>
            </a:r>
          </a:p>
        </p:txBody>
      </p:sp>
      <p:sp>
        <p:nvSpPr>
          <p:cNvPr id="10" name="TextBox 10"/>
          <p:cNvSpPr txBox="1"/>
          <p:nvPr/>
        </p:nvSpPr>
        <p:spPr>
          <a:xfrm>
            <a:off x="5885476" y="2660975"/>
            <a:ext cx="12022143" cy="6597325"/>
          </a:xfrm>
          <a:prstGeom prst="rect">
            <a:avLst/>
          </a:prstGeom>
        </p:spPr>
        <p:txBody>
          <a:bodyPr lIns="0" tIns="0" rIns="0" bIns="0" rtlCol="0" anchor="t">
            <a:spAutoFit/>
          </a:bodyPr>
          <a:lstStyle/>
          <a:p>
            <a:pPr algn="l">
              <a:lnSpc>
                <a:spcPts val="4420"/>
              </a:lnSpc>
            </a:pPr>
            <a:r>
              <a:rPr lang="en-US" sz="2600" b="1">
                <a:solidFill>
                  <a:srgbClr val="004AAD"/>
                </a:solidFill>
                <a:latin typeface="Canva Sans Bold"/>
                <a:ea typeface="Canva Sans Bold"/>
                <a:cs typeface="Canva Sans Bold"/>
                <a:sym typeface="Canva Sans Bold"/>
              </a:rPr>
              <a:t>Clustered strategies in distinct regions of the objective space, representing qualitatively different treatment paradigms:</a:t>
            </a:r>
          </a:p>
          <a:p>
            <a:pPr marL="561341" lvl="1" indent="-280670" algn="l">
              <a:lnSpc>
                <a:spcPts val="4420"/>
              </a:lnSpc>
              <a:buAutoNum type="arabicPeriod"/>
            </a:pPr>
            <a:r>
              <a:rPr lang="en-US" sz="2600" b="1">
                <a:solidFill>
                  <a:srgbClr val="004AAD"/>
                </a:solidFill>
                <a:latin typeface="Canva Sans Bold"/>
                <a:ea typeface="Canva Sans Bold"/>
                <a:cs typeface="Canva Sans Bold"/>
                <a:sym typeface="Canva Sans Bold"/>
              </a:rPr>
              <a:t> High Immune Preservation Cluster:</a:t>
            </a:r>
            <a:r>
              <a:rPr lang="en-US" sz="2600">
                <a:solidFill>
                  <a:srgbClr val="000000"/>
                </a:solidFill>
                <a:latin typeface="Canva Sans"/>
                <a:ea typeface="Canva Sans"/>
                <a:cs typeface="Canva Sans"/>
                <a:sym typeface="Canva Sans"/>
              </a:rPr>
              <a:t> immune preservation values &gt;0.94 with limited tumor reduction (0.05-0.10) but varied considerably in resistance prevention (0.2-0.95) and toxicity minimization (0.25-1.0).</a:t>
            </a:r>
          </a:p>
          <a:p>
            <a:pPr marL="561341" lvl="1" indent="-280670" algn="l">
              <a:lnSpc>
                <a:spcPts val="4420"/>
              </a:lnSpc>
              <a:buAutoNum type="arabicPeriod"/>
            </a:pPr>
            <a:r>
              <a:rPr lang="en-US" sz="2600" b="1">
                <a:solidFill>
                  <a:srgbClr val="004AAD"/>
                </a:solidFill>
                <a:latin typeface="Canva Sans Bold"/>
                <a:ea typeface="Canva Sans Bold"/>
                <a:cs typeface="Canva Sans Bold"/>
                <a:sym typeface="Canva Sans Bold"/>
              </a:rPr>
              <a:t> High Tumor Reduction Cluster: </a:t>
            </a:r>
            <a:r>
              <a:rPr lang="en-US" sz="2600">
                <a:solidFill>
                  <a:srgbClr val="000000"/>
                </a:solidFill>
                <a:latin typeface="Canva Sans"/>
                <a:ea typeface="Canva Sans"/>
                <a:cs typeface="Canva Sans"/>
                <a:sym typeface="Canva Sans"/>
              </a:rPr>
              <a:t>achieved tumor reduction values &gt;0.25, but sacrificed resistance prevention (≤0.2) and toxicity profiles (≤0.02).</a:t>
            </a:r>
          </a:p>
          <a:p>
            <a:pPr marL="561341" lvl="1" indent="-280670" algn="l">
              <a:lnSpc>
                <a:spcPts val="4420"/>
              </a:lnSpc>
              <a:buAutoNum type="arabicPeriod"/>
            </a:pPr>
            <a:r>
              <a:rPr lang="en-US" sz="2600" b="1">
                <a:solidFill>
                  <a:srgbClr val="004AAD"/>
                </a:solidFill>
                <a:latin typeface="Canva Sans Bold"/>
                <a:ea typeface="Canva Sans Bold"/>
                <a:cs typeface="Canva Sans Bold"/>
                <a:sym typeface="Canva Sans Bold"/>
              </a:rPr>
              <a:t> Balanced Strategies: </a:t>
            </a:r>
            <a:r>
              <a:rPr lang="en-US" sz="2600">
                <a:solidFill>
                  <a:srgbClr val="000000"/>
                </a:solidFill>
                <a:latin typeface="Canva Sans"/>
                <a:ea typeface="Canva Sans"/>
                <a:cs typeface="Canva Sans"/>
                <a:sym typeface="Canva Sans"/>
              </a:rPr>
              <a:t>Achieved moderate performance across all objectives (all values ~0.2-0.3).</a:t>
            </a:r>
          </a:p>
          <a:p>
            <a:pPr marL="561341" lvl="1" indent="-280670" algn="l">
              <a:lnSpc>
                <a:spcPts val="4420"/>
              </a:lnSpc>
              <a:buAutoNum type="arabicPeriod"/>
            </a:pPr>
            <a:r>
              <a:rPr lang="en-US" sz="2600" b="1">
                <a:solidFill>
                  <a:srgbClr val="004AAD"/>
                </a:solidFill>
                <a:latin typeface="Canva Sans Bold"/>
                <a:ea typeface="Canva Sans Bold"/>
                <a:cs typeface="Canva Sans Bold"/>
                <a:sym typeface="Canva Sans Bold"/>
              </a:rPr>
              <a:t> Exceptional Points:</a:t>
            </a:r>
            <a:r>
              <a:rPr lang="en-US" sz="2600">
                <a:solidFill>
                  <a:srgbClr val="000000"/>
                </a:solidFill>
                <a:latin typeface="Canva Sans"/>
                <a:ea typeface="Canva Sans"/>
                <a:cs typeface="Canva Sans"/>
                <a:sym typeface="Canva Sans"/>
              </a:rPr>
              <a:t> Outlier strategies achieved near-optimal performance in three objectives simultaneously, especially scoring perfectly on resistance prevention and toxicity minimization.</a:t>
            </a:r>
          </a:p>
        </p:txBody>
      </p:sp>
      <p:sp>
        <p:nvSpPr>
          <p:cNvPr id="11" name="TextBox 11"/>
          <p:cNvSpPr txBox="1"/>
          <p:nvPr/>
        </p:nvSpPr>
        <p:spPr>
          <a:xfrm>
            <a:off x="19050" y="1271501"/>
            <a:ext cx="18268950" cy="653442"/>
          </a:xfrm>
          <a:prstGeom prst="rect">
            <a:avLst/>
          </a:prstGeom>
        </p:spPr>
        <p:txBody>
          <a:bodyPr lIns="0" tIns="0" rIns="0" bIns="0" rtlCol="0" anchor="t">
            <a:spAutoFit/>
          </a:bodyPr>
          <a:lstStyle/>
          <a:p>
            <a:pPr algn="ctr">
              <a:lnSpc>
                <a:spcPts val="5400"/>
              </a:lnSpc>
            </a:pPr>
            <a:r>
              <a:rPr lang="en-US" sz="3600" b="1">
                <a:solidFill>
                  <a:srgbClr val="004AAD"/>
                </a:solidFill>
                <a:latin typeface="Canva Sans Bold"/>
                <a:ea typeface="Canva Sans Bold"/>
                <a:cs typeface="Canva Sans Bold"/>
                <a:sym typeface="Canva Sans Bold"/>
              </a:rPr>
              <a:t>But we can identify a set of optimal intervention strategies</a:t>
            </a:r>
          </a:p>
        </p:txBody>
      </p:sp>
      <p:sp>
        <p:nvSpPr>
          <p:cNvPr id="12" name="Freeform 12"/>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Result &amp; Discussion - Pareto Optimal</a:t>
            </a:r>
          </a:p>
        </p:txBody>
      </p:sp>
      <p:sp>
        <p:nvSpPr>
          <p:cNvPr id="7" name="TextBox 7"/>
          <p:cNvSpPr txBox="1"/>
          <p:nvPr/>
        </p:nvSpPr>
        <p:spPr>
          <a:xfrm>
            <a:off x="1028700" y="2286893"/>
            <a:ext cx="8864231" cy="481964"/>
          </a:xfrm>
          <a:prstGeom prst="rect">
            <a:avLst/>
          </a:prstGeom>
        </p:spPr>
        <p:txBody>
          <a:bodyPr lIns="0" tIns="0" rIns="0" bIns="0" rtlCol="0" anchor="t">
            <a:spAutoFit/>
          </a:bodyPr>
          <a:lstStyle/>
          <a:p>
            <a:pPr algn="l">
              <a:lnSpc>
                <a:spcPts val="3900"/>
              </a:lnSpc>
            </a:pPr>
            <a:r>
              <a:rPr lang="en-US" sz="2600" b="1">
                <a:solidFill>
                  <a:srgbClr val="000000"/>
                </a:solidFill>
                <a:latin typeface="Canva Sans Bold"/>
                <a:ea typeface="Canva Sans Bold"/>
                <a:cs typeface="Canva Sans Bold"/>
                <a:sym typeface="Canva Sans Bold"/>
              </a:rPr>
              <a:t>The intervention schedule consisted of:</a:t>
            </a:r>
          </a:p>
        </p:txBody>
      </p:sp>
      <p:sp>
        <p:nvSpPr>
          <p:cNvPr id="8" name="TextBox 8"/>
          <p:cNvSpPr txBox="1"/>
          <p:nvPr/>
        </p:nvSpPr>
        <p:spPr>
          <a:xfrm>
            <a:off x="1028700" y="2903350"/>
            <a:ext cx="7452132" cy="1726564"/>
          </a:xfrm>
          <a:prstGeom prst="rect">
            <a:avLst/>
          </a:prstGeom>
        </p:spPr>
        <p:txBody>
          <a:bodyPr lIns="0" tIns="0" rIns="0" bIns="0" rtlCol="0" anchor="t">
            <a:spAutoFit/>
          </a:bodyPr>
          <a:lstStyle/>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Moderate-dose JAK inhibitor (~40% MTD)</a:t>
            </a:r>
          </a:p>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High-dose STAT3 inhibitor (~90-100% MTD)</a:t>
            </a:r>
          </a:p>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Pulsed low-dose cytokine blocker with regular drug holidays</a:t>
            </a:r>
          </a:p>
        </p:txBody>
      </p:sp>
      <p:sp>
        <p:nvSpPr>
          <p:cNvPr id="9" name="TextBox 9"/>
          <p:cNvSpPr txBox="1"/>
          <p:nvPr/>
        </p:nvSpPr>
        <p:spPr>
          <a:xfrm>
            <a:off x="1028700" y="5078160"/>
            <a:ext cx="8864231" cy="1967864"/>
          </a:xfrm>
          <a:prstGeom prst="rect">
            <a:avLst/>
          </a:prstGeom>
        </p:spPr>
        <p:txBody>
          <a:bodyPr lIns="0" tIns="0" rIns="0" bIns="0" rtlCol="0" anchor="t">
            <a:spAutoFit/>
          </a:bodyPr>
          <a:lstStyle/>
          <a:p>
            <a:pPr algn="l">
              <a:lnSpc>
                <a:spcPts val="3900"/>
              </a:lnSpc>
            </a:pPr>
            <a:r>
              <a:rPr lang="en-US" sz="2600" b="1">
                <a:solidFill>
                  <a:srgbClr val="000000"/>
                </a:solidFill>
                <a:latin typeface="Canva Sans Bold"/>
                <a:ea typeface="Canva Sans Bold"/>
                <a:cs typeface="Canva Sans Bold"/>
                <a:sym typeface="Canva Sans Bold"/>
              </a:rPr>
              <a:t>This strategy [0.282, 0.244, 0.214, 0.024] balanced moderate tumor reduction with reasonable immune preservation while accepting higher toxicity as a trade-off</a:t>
            </a:r>
          </a:p>
        </p:txBody>
      </p:sp>
      <p:sp>
        <p:nvSpPr>
          <p:cNvPr id="10" name="TextBox 10"/>
          <p:cNvSpPr txBox="1"/>
          <p:nvPr/>
        </p:nvSpPr>
        <p:spPr>
          <a:xfrm>
            <a:off x="1028700" y="7312965"/>
            <a:ext cx="7452132" cy="2602864"/>
          </a:xfrm>
          <a:prstGeom prst="rect">
            <a:avLst/>
          </a:prstGeom>
        </p:spPr>
        <p:txBody>
          <a:bodyPr lIns="0" tIns="0" rIns="0" bIns="0" rtlCol="0" anchor="t">
            <a:spAutoFit/>
          </a:bodyPr>
          <a:lstStyle/>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28% reduction in tumor volume compared to baseline after 100 days of treatment </a:t>
            </a:r>
          </a:p>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T cell counts were maintained at approximately 24% of baseline levels after adjusting for JAK inhibitor effects</a:t>
            </a:r>
          </a:p>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Significant cumulative toxicity</a:t>
            </a:r>
          </a:p>
        </p:txBody>
      </p:sp>
      <p:sp>
        <p:nvSpPr>
          <p:cNvPr id="11" name="TextBox 11"/>
          <p:cNvSpPr txBox="1"/>
          <p:nvPr/>
        </p:nvSpPr>
        <p:spPr>
          <a:xfrm>
            <a:off x="19050" y="1271501"/>
            <a:ext cx="18268950" cy="653442"/>
          </a:xfrm>
          <a:prstGeom prst="rect">
            <a:avLst/>
          </a:prstGeom>
        </p:spPr>
        <p:txBody>
          <a:bodyPr lIns="0" tIns="0" rIns="0" bIns="0" rtlCol="0" anchor="t">
            <a:spAutoFit/>
          </a:bodyPr>
          <a:lstStyle/>
          <a:p>
            <a:pPr algn="ctr">
              <a:lnSpc>
                <a:spcPts val="5400"/>
              </a:lnSpc>
            </a:pPr>
            <a:r>
              <a:rPr lang="en-US" sz="3600" b="1">
                <a:solidFill>
                  <a:srgbClr val="004AAD"/>
                </a:solidFill>
                <a:latin typeface="Canva Sans Bold"/>
                <a:ea typeface="Canva Sans Bold"/>
                <a:cs typeface="Canva Sans Bold"/>
                <a:sym typeface="Canva Sans Bold"/>
              </a:rPr>
              <a:t>Tumor-reduction prioritizing strategy</a:t>
            </a:r>
          </a:p>
        </p:txBody>
      </p:sp>
      <p:sp>
        <p:nvSpPr>
          <p:cNvPr id="12" name="Freeform 12"/>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sp>
        <p:nvSpPr>
          <p:cNvPr id="13" name="Freeform 13"/>
          <p:cNvSpPr/>
          <p:nvPr/>
        </p:nvSpPr>
        <p:spPr>
          <a:xfrm>
            <a:off x="9892931" y="2989075"/>
            <a:ext cx="7566749" cy="6053399"/>
          </a:xfrm>
          <a:custGeom>
            <a:avLst/>
            <a:gdLst/>
            <a:ahLst/>
            <a:cxnLst/>
            <a:rect l="l" t="t" r="r" b="b"/>
            <a:pathLst>
              <a:path w="7566749" h="6053399">
                <a:moveTo>
                  <a:pt x="0" y="0"/>
                </a:moveTo>
                <a:lnTo>
                  <a:pt x="7566749" y="0"/>
                </a:lnTo>
                <a:lnTo>
                  <a:pt x="7566749" y="6053399"/>
                </a:lnTo>
                <a:lnTo>
                  <a:pt x="0" y="6053399"/>
                </a:lnTo>
                <a:lnTo>
                  <a:pt x="0" y="0"/>
                </a:lnTo>
                <a:close/>
              </a:path>
            </a:pathLst>
          </a:custGeom>
          <a:blipFill>
            <a:blip r:embed="rId7"/>
            <a:stretch>
              <a:fillRect/>
            </a:stretch>
          </a:blipFill>
        </p:spPr>
        <p:txBody>
          <a:bodyPr/>
          <a:lstStyle/>
          <a:p>
            <a:endParaRPr lang="en-US"/>
          </a:p>
        </p:txBody>
      </p:sp>
      <p:sp>
        <p:nvSpPr>
          <p:cNvPr id="14" name="TextBox 14"/>
          <p:cNvSpPr txBox="1"/>
          <p:nvPr/>
        </p:nvSpPr>
        <p:spPr>
          <a:xfrm>
            <a:off x="17584968" y="9706610"/>
            <a:ext cx="70303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sp>
        <p:nvSpPr>
          <p:cNvPr id="7" name="Freeform 7"/>
          <p:cNvSpPr/>
          <p:nvPr/>
        </p:nvSpPr>
        <p:spPr>
          <a:xfrm>
            <a:off x="7778480" y="2286866"/>
            <a:ext cx="5068260" cy="3040956"/>
          </a:xfrm>
          <a:custGeom>
            <a:avLst/>
            <a:gdLst/>
            <a:ahLst/>
            <a:cxnLst/>
            <a:rect l="l" t="t" r="r" b="b"/>
            <a:pathLst>
              <a:path w="5068260" h="3040956">
                <a:moveTo>
                  <a:pt x="0" y="0"/>
                </a:moveTo>
                <a:lnTo>
                  <a:pt x="5068260" y="0"/>
                </a:lnTo>
                <a:lnTo>
                  <a:pt x="5068260" y="3040956"/>
                </a:lnTo>
                <a:lnTo>
                  <a:pt x="0" y="3040956"/>
                </a:lnTo>
                <a:lnTo>
                  <a:pt x="0" y="0"/>
                </a:lnTo>
                <a:close/>
              </a:path>
            </a:pathLst>
          </a:custGeom>
          <a:blipFill>
            <a:blip r:embed="rId7"/>
            <a:stretch>
              <a:fillRect/>
            </a:stretch>
          </a:blipFill>
        </p:spPr>
        <p:txBody>
          <a:bodyPr/>
          <a:lstStyle/>
          <a:p>
            <a:endParaRPr lang="en-US"/>
          </a:p>
        </p:txBody>
      </p:sp>
      <p:sp>
        <p:nvSpPr>
          <p:cNvPr id="8" name="Freeform 8"/>
          <p:cNvSpPr/>
          <p:nvPr/>
        </p:nvSpPr>
        <p:spPr>
          <a:xfrm>
            <a:off x="12969787" y="5823122"/>
            <a:ext cx="4867505" cy="2920503"/>
          </a:xfrm>
          <a:custGeom>
            <a:avLst/>
            <a:gdLst/>
            <a:ahLst/>
            <a:cxnLst/>
            <a:rect l="l" t="t" r="r" b="b"/>
            <a:pathLst>
              <a:path w="4867505" h="2920503">
                <a:moveTo>
                  <a:pt x="0" y="0"/>
                </a:moveTo>
                <a:lnTo>
                  <a:pt x="4867505" y="0"/>
                </a:lnTo>
                <a:lnTo>
                  <a:pt x="4867505" y="2920503"/>
                </a:lnTo>
                <a:lnTo>
                  <a:pt x="0" y="2920503"/>
                </a:lnTo>
                <a:lnTo>
                  <a:pt x="0" y="0"/>
                </a:lnTo>
                <a:close/>
              </a:path>
            </a:pathLst>
          </a:custGeom>
          <a:blipFill>
            <a:blip r:embed="rId8"/>
            <a:stretch>
              <a:fillRect/>
            </a:stretch>
          </a:blipFill>
        </p:spPr>
        <p:txBody>
          <a:bodyPr/>
          <a:lstStyle/>
          <a:p>
            <a:endParaRPr lang="en-US"/>
          </a:p>
        </p:txBody>
      </p:sp>
      <p:sp>
        <p:nvSpPr>
          <p:cNvPr id="9" name="Freeform 9"/>
          <p:cNvSpPr/>
          <p:nvPr/>
        </p:nvSpPr>
        <p:spPr>
          <a:xfrm>
            <a:off x="12969787" y="2286866"/>
            <a:ext cx="5068260" cy="3040956"/>
          </a:xfrm>
          <a:custGeom>
            <a:avLst/>
            <a:gdLst/>
            <a:ahLst/>
            <a:cxnLst/>
            <a:rect l="l" t="t" r="r" b="b"/>
            <a:pathLst>
              <a:path w="5068260" h="3040956">
                <a:moveTo>
                  <a:pt x="0" y="0"/>
                </a:moveTo>
                <a:lnTo>
                  <a:pt x="5068259" y="0"/>
                </a:lnTo>
                <a:lnTo>
                  <a:pt x="5068259" y="3040956"/>
                </a:lnTo>
                <a:lnTo>
                  <a:pt x="0" y="3040956"/>
                </a:lnTo>
                <a:lnTo>
                  <a:pt x="0" y="0"/>
                </a:lnTo>
                <a:close/>
              </a:path>
            </a:pathLst>
          </a:custGeom>
          <a:blipFill>
            <a:blip r:embed="rId9"/>
            <a:stretch>
              <a:fillRect/>
            </a:stretch>
          </a:blipFill>
        </p:spPr>
        <p:txBody>
          <a:bodyPr/>
          <a:lstStyle/>
          <a:p>
            <a:endParaRPr lang="en-US"/>
          </a:p>
        </p:txBody>
      </p:sp>
      <p:sp>
        <p:nvSpPr>
          <p:cNvPr id="10" name="Freeform 10"/>
          <p:cNvSpPr/>
          <p:nvPr/>
        </p:nvSpPr>
        <p:spPr>
          <a:xfrm>
            <a:off x="7876821" y="5823122"/>
            <a:ext cx="4867505" cy="2920503"/>
          </a:xfrm>
          <a:custGeom>
            <a:avLst/>
            <a:gdLst/>
            <a:ahLst/>
            <a:cxnLst/>
            <a:rect l="l" t="t" r="r" b="b"/>
            <a:pathLst>
              <a:path w="4867505" h="2920503">
                <a:moveTo>
                  <a:pt x="0" y="0"/>
                </a:moveTo>
                <a:lnTo>
                  <a:pt x="4867505" y="0"/>
                </a:lnTo>
                <a:lnTo>
                  <a:pt x="4867505" y="2920503"/>
                </a:lnTo>
                <a:lnTo>
                  <a:pt x="0" y="2920503"/>
                </a:lnTo>
                <a:lnTo>
                  <a:pt x="0" y="0"/>
                </a:lnTo>
                <a:close/>
              </a:path>
            </a:pathLst>
          </a:custGeom>
          <a:blipFill>
            <a:blip r:embed="rId10"/>
            <a:stretch>
              <a:fillRect/>
            </a:stretch>
          </a:blipFill>
        </p:spPr>
        <p:txBody>
          <a:bodyPr/>
          <a:lstStyle/>
          <a:p>
            <a:endParaRPr lang="en-US"/>
          </a:p>
        </p:txBody>
      </p:sp>
      <p:sp>
        <p:nvSpPr>
          <p:cNvPr id="11" name="TextBox 11"/>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Result &amp; Discussion - Pareto Optimal</a:t>
            </a:r>
          </a:p>
        </p:txBody>
      </p:sp>
      <p:sp>
        <p:nvSpPr>
          <p:cNvPr id="12" name="TextBox 12"/>
          <p:cNvSpPr txBox="1"/>
          <p:nvPr/>
        </p:nvSpPr>
        <p:spPr>
          <a:xfrm>
            <a:off x="19050" y="1271501"/>
            <a:ext cx="18268950" cy="653415"/>
          </a:xfrm>
          <a:prstGeom prst="rect">
            <a:avLst/>
          </a:prstGeom>
        </p:spPr>
        <p:txBody>
          <a:bodyPr lIns="0" tIns="0" rIns="0" bIns="0" rtlCol="0" anchor="t">
            <a:spAutoFit/>
          </a:bodyPr>
          <a:lstStyle/>
          <a:p>
            <a:pPr algn="ctr">
              <a:lnSpc>
                <a:spcPts val="5400"/>
              </a:lnSpc>
            </a:pPr>
            <a:r>
              <a:rPr lang="en-US" sz="3600" b="1">
                <a:solidFill>
                  <a:srgbClr val="004AAD"/>
                </a:solidFill>
                <a:latin typeface="Canva Sans Bold"/>
                <a:ea typeface="Canva Sans Bold"/>
                <a:cs typeface="Canva Sans Bold"/>
                <a:sym typeface="Canva Sans Bold"/>
              </a:rPr>
              <a:t>Tumor-reduction prioritizing strategy - One-At-a-Time (OAT) sensitivity analysis</a:t>
            </a:r>
          </a:p>
        </p:txBody>
      </p:sp>
      <p:sp>
        <p:nvSpPr>
          <p:cNvPr id="13" name="TextBox 13"/>
          <p:cNvSpPr txBox="1"/>
          <p:nvPr/>
        </p:nvSpPr>
        <p:spPr>
          <a:xfrm>
            <a:off x="423498" y="2964688"/>
            <a:ext cx="6899473" cy="5186168"/>
          </a:xfrm>
          <a:prstGeom prst="rect">
            <a:avLst/>
          </a:prstGeom>
        </p:spPr>
        <p:txBody>
          <a:bodyPr lIns="0" tIns="0" rIns="0" bIns="0" rtlCol="0" anchor="t">
            <a:spAutoFit/>
          </a:bodyPr>
          <a:lstStyle/>
          <a:p>
            <a:pPr marL="453387" lvl="1" indent="-226693" algn="l">
              <a:lnSpc>
                <a:spcPts val="2939"/>
              </a:lnSpc>
              <a:buFont typeface="Arial"/>
              <a:buChar char="•"/>
            </a:pPr>
            <a:r>
              <a:rPr lang="en-US" sz="2099" b="1">
                <a:solidFill>
                  <a:srgbClr val="000000"/>
                </a:solidFill>
                <a:latin typeface="Canva Sans Bold"/>
                <a:ea typeface="Canva Sans Bold"/>
                <a:cs typeface="Canva Sans Bold"/>
                <a:sym typeface="Canva Sans Bold"/>
              </a:rPr>
              <a:t>Tumor reduction</a:t>
            </a:r>
            <a:r>
              <a:rPr lang="en-US" sz="2099">
                <a:solidFill>
                  <a:srgbClr val="000000"/>
                </a:solidFill>
                <a:latin typeface="Canva Sans"/>
                <a:ea typeface="Canva Sans"/>
                <a:cs typeface="Canva Sans"/>
                <a:sym typeface="Canva Sans"/>
              </a:rPr>
              <a:t> - most sensitive to baseline tumor proliferation rate, with higher values dramatically improving control.</a:t>
            </a:r>
          </a:p>
          <a:p>
            <a:pPr marL="453387" lvl="1" indent="-226693" algn="l">
              <a:lnSpc>
                <a:spcPts val="2939"/>
              </a:lnSpc>
              <a:buFont typeface="Arial"/>
              <a:buChar char="•"/>
            </a:pPr>
            <a:r>
              <a:rPr lang="en-US" sz="2099" b="1">
                <a:solidFill>
                  <a:srgbClr val="000000"/>
                </a:solidFill>
                <a:latin typeface="Canva Sans Bold"/>
                <a:ea typeface="Canva Sans Bold"/>
                <a:cs typeface="Canva Sans Bold"/>
                <a:sym typeface="Canva Sans Bold"/>
              </a:rPr>
              <a:t>Immune preservation</a:t>
            </a:r>
            <a:r>
              <a:rPr lang="en-US" sz="2099">
                <a:solidFill>
                  <a:srgbClr val="000000"/>
                </a:solidFill>
                <a:latin typeface="Canva Sans"/>
                <a:ea typeface="Canva Sans"/>
                <a:cs typeface="Canva Sans"/>
                <a:sym typeface="Canva Sans"/>
              </a:rPr>
              <a:t> was primarily influenced by JAK inhibitor immune suppression factor and resistance phase multiplier, with elimination rate showing moderate impact.</a:t>
            </a:r>
          </a:p>
          <a:p>
            <a:pPr marL="453387" lvl="1" indent="-226693" algn="l">
              <a:lnSpc>
                <a:spcPts val="2939"/>
              </a:lnSpc>
              <a:buFont typeface="Arial"/>
              <a:buChar char="•"/>
            </a:pPr>
            <a:r>
              <a:rPr lang="en-US" sz="2099" b="1">
                <a:solidFill>
                  <a:srgbClr val="000000"/>
                </a:solidFill>
                <a:latin typeface="Canva Sans Bold"/>
                <a:ea typeface="Canva Sans Bold"/>
                <a:cs typeface="Canva Sans Bold"/>
                <a:sym typeface="Canva Sans Bold"/>
              </a:rPr>
              <a:t>Resistance prevention</a:t>
            </a:r>
            <a:r>
              <a:rPr lang="en-US" sz="2099">
                <a:solidFill>
                  <a:srgbClr val="000000"/>
                </a:solidFill>
                <a:latin typeface="Canva Sans"/>
                <a:ea typeface="Canva Sans"/>
                <a:cs typeface="Canva Sans"/>
                <a:sym typeface="Canva Sans"/>
              </a:rPr>
              <a:t> showed non-monotonic response to STAT inhibitor toxicity coefficient, peaking at intermediate values.</a:t>
            </a:r>
          </a:p>
          <a:p>
            <a:pPr marL="453387" lvl="1" indent="-226693" algn="l">
              <a:lnSpc>
                <a:spcPts val="2939"/>
              </a:lnSpc>
              <a:buFont typeface="Arial"/>
              <a:buChar char="•"/>
            </a:pPr>
            <a:r>
              <a:rPr lang="en-US" sz="2099" b="1">
                <a:solidFill>
                  <a:srgbClr val="000000"/>
                </a:solidFill>
                <a:latin typeface="Canva Sans Bold"/>
                <a:ea typeface="Canva Sans Bold"/>
                <a:cs typeface="Canva Sans Bold"/>
                <a:sym typeface="Canva Sans Bold"/>
              </a:rPr>
              <a:t>Toxicity minimization</a:t>
            </a:r>
            <a:r>
              <a:rPr lang="en-US" sz="2099">
                <a:solidFill>
                  <a:srgbClr val="000000"/>
                </a:solidFill>
                <a:latin typeface="Canva Sans"/>
                <a:ea typeface="Canva Sans"/>
                <a:cs typeface="Canva Sans"/>
                <a:sym typeface="Canva Sans"/>
              </a:rPr>
              <a:t> was predominantly controlled by STAT inhibitor toxicity coefficient, with higher values paradoxically improving scores through complex parameter interactions.</a:t>
            </a:r>
          </a:p>
        </p:txBody>
      </p:sp>
      <p:sp>
        <p:nvSpPr>
          <p:cNvPr id="14" name="TextBox 14"/>
          <p:cNvSpPr txBox="1"/>
          <p:nvPr/>
        </p:nvSpPr>
        <p:spPr>
          <a:xfrm>
            <a:off x="2028252" y="9048425"/>
            <a:ext cx="14250545" cy="869949"/>
          </a:xfrm>
          <a:prstGeom prst="rect">
            <a:avLst/>
          </a:prstGeom>
        </p:spPr>
        <p:txBody>
          <a:bodyPr lIns="0" tIns="0" rIns="0" bIns="0" rtlCol="0" anchor="t">
            <a:spAutoFit/>
          </a:bodyPr>
          <a:lstStyle/>
          <a:p>
            <a:pPr algn="l">
              <a:lnSpc>
                <a:spcPts val="3500"/>
              </a:lnSpc>
              <a:spcBef>
                <a:spcPct val="0"/>
              </a:spcBef>
            </a:pPr>
            <a:r>
              <a:rPr lang="en-US" sz="2500" b="1">
                <a:solidFill>
                  <a:srgbClr val="004AAD"/>
                </a:solidFill>
                <a:latin typeface="Canva Sans Bold"/>
                <a:ea typeface="Canva Sans Bold"/>
                <a:cs typeface="Canva Sans Bold"/>
                <a:sym typeface="Canva Sans Bold"/>
              </a:rPr>
              <a:t>The Pareto-optimal strategy is robust to most parameter variations, though patient-specific tumor growth and STAT inhibitor response factors could significantly impact outcomes.</a:t>
            </a:r>
          </a:p>
        </p:txBody>
      </p:sp>
      <p:grpSp>
        <p:nvGrpSpPr>
          <p:cNvPr id="15" name="Group 15"/>
          <p:cNvGrpSpPr/>
          <p:nvPr/>
        </p:nvGrpSpPr>
        <p:grpSpPr>
          <a:xfrm>
            <a:off x="905611" y="9178120"/>
            <a:ext cx="792123" cy="667710"/>
            <a:chOff x="0" y="0"/>
            <a:chExt cx="812800" cy="685139"/>
          </a:xfrm>
        </p:grpSpPr>
        <p:sp>
          <p:nvSpPr>
            <p:cNvPr id="16" name="Freeform 16"/>
            <p:cNvSpPr/>
            <p:nvPr/>
          </p:nvSpPr>
          <p:spPr>
            <a:xfrm>
              <a:off x="0" y="0"/>
              <a:ext cx="812800" cy="685139"/>
            </a:xfrm>
            <a:custGeom>
              <a:avLst/>
              <a:gdLst/>
              <a:ahLst/>
              <a:cxnLst/>
              <a:rect l="l" t="t" r="r" b="b"/>
              <a:pathLst>
                <a:path w="812800" h="685139">
                  <a:moveTo>
                    <a:pt x="812800" y="342570"/>
                  </a:moveTo>
                  <a:lnTo>
                    <a:pt x="406400" y="0"/>
                  </a:lnTo>
                  <a:lnTo>
                    <a:pt x="406400" y="203200"/>
                  </a:lnTo>
                  <a:lnTo>
                    <a:pt x="0" y="203200"/>
                  </a:lnTo>
                  <a:lnTo>
                    <a:pt x="0" y="481939"/>
                  </a:lnTo>
                  <a:lnTo>
                    <a:pt x="406400" y="481939"/>
                  </a:lnTo>
                  <a:lnTo>
                    <a:pt x="406400" y="685139"/>
                  </a:lnTo>
                  <a:lnTo>
                    <a:pt x="812800" y="342570"/>
                  </a:lnTo>
                  <a:close/>
                </a:path>
              </a:pathLst>
            </a:custGeom>
            <a:solidFill>
              <a:srgbClr val="004AAD"/>
            </a:solidFill>
          </p:spPr>
          <p:txBody>
            <a:bodyPr/>
            <a:lstStyle/>
            <a:p>
              <a:endParaRPr lang="en-US"/>
            </a:p>
          </p:txBody>
        </p:sp>
        <p:sp>
          <p:nvSpPr>
            <p:cNvPr id="17" name="TextBox 17"/>
            <p:cNvSpPr txBox="1"/>
            <p:nvPr/>
          </p:nvSpPr>
          <p:spPr>
            <a:xfrm>
              <a:off x="0" y="174625"/>
              <a:ext cx="711200" cy="307314"/>
            </a:xfrm>
            <a:prstGeom prst="rect">
              <a:avLst/>
            </a:prstGeom>
          </p:spPr>
          <p:txBody>
            <a:bodyPr lIns="50800" tIns="50800" rIns="50800" bIns="50800" rtlCol="0" anchor="ctr"/>
            <a:lstStyle/>
            <a:p>
              <a:pPr algn="ctr">
                <a:lnSpc>
                  <a:spcPts val="1960"/>
                </a:lnSpc>
              </a:pPr>
              <a:endParaRPr/>
            </a:p>
          </p:txBody>
        </p:sp>
      </p:grpSp>
      <p:sp>
        <p:nvSpPr>
          <p:cNvPr id="18" name="TextBox 18"/>
          <p:cNvSpPr txBox="1"/>
          <p:nvPr/>
        </p:nvSpPr>
        <p:spPr>
          <a:xfrm>
            <a:off x="17584968" y="9706610"/>
            <a:ext cx="70303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sp>
        <p:nvSpPr>
          <p:cNvPr id="7" name="Freeform 7"/>
          <p:cNvSpPr/>
          <p:nvPr/>
        </p:nvSpPr>
        <p:spPr>
          <a:xfrm>
            <a:off x="10062985" y="2562570"/>
            <a:ext cx="7566749" cy="6053399"/>
          </a:xfrm>
          <a:custGeom>
            <a:avLst/>
            <a:gdLst/>
            <a:ahLst/>
            <a:cxnLst/>
            <a:rect l="l" t="t" r="r" b="b"/>
            <a:pathLst>
              <a:path w="7566749" h="6053399">
                <a:moveTo>
                  <a:pt x="0" y="0"/>
                </a:moveTo>
                <a:lnTo>
                  <a:pt x="7566749" y="0"/>
                </a:lnTo>
                <a:lnTo>
                  <a:pt x="7566749" y="6053399"/>
                </a:lnTo>
                <a:lnTo>
                  <a:pt x="0" y="6053399"/>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19050" y="1271501"/>
            <a:ext cx="18268950" cy="653442"/>
          </a:xfrm>
          <a:prstGeom prst="rect">
            <a:avLst/>
          </a:prstGeom>
        </p:spPr>
        <p:txBody>
          <a:bodyPr lIns="0" tIns="0" rIns="0" bIns="0" rtlCol="0" anchor="t">
            <a:spAutoFit/>
          </a:bodyPr>
          <a:lstStyle/>
          <a:p>
            <a:pPr algn="ctr">
              <a:lnSpc>
                <a:spcPts val="5400"/>
              </a:lnSpc>
            </a:pPr>
            <a:r>
              <a:rPr lang="en-US" sz="3600" b="1">
                <a:solidFill>
                  <a:srgbClr val="004AAD"/>
                </a:solidFill>
                <a:latin typeface="Canva Sans Bold"/>
                <a:ea typeface="Canva Sans Bold"/>
                <a:cs typeface="Canva Sans Bold"/>
                <a:sym typeface="Canva Sans Bold"/>
              </a:rPr>
              <a:t>Resistence prevention prioritizing strategy</a:t>
            </a:r>
          </a:p>
        </p:txBody>
      </p:sp>
      <p:sp>
        <p:nvSpPr>
          <p:cNvPr id="9" name="TextBox 9"/>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Result &amp; Discussion - Pareto Optimal</a:t>
            </a:r>
          </a:p>
        </p:txBody>
      </p:sp>
      <p:sp>
        <p:nvSpPr>
          <p:cNvPr id="10" name="TextBox 10"/>
          <p:cNvSpPr txBox="1"/>
          <p:nvPr/>
        </p:nvSpPr>
        <p:spPr>
          <a:xfrm>
            <a:off x="1028700" y="3017650"/>
            <a:ext cx="7452132" cy="850264"/>
          </a:xfrm>
          <a:prstGeom prst="rect">
            <a:avLst/>
          </a:prstGeom>
        </p:spPr>
        <p:txBody>
          <a:bodyPr lIns="0" tIns="0" rIns="0" bIns="0" rtlCol="0" anchor="t">
            <a:spAutoFit/>
          </a:bodyPr>
          <a:lstStyle/>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Minimal JAK and STAT3 inhibition with pulsed very low-dose cytokine blocker administration</a:t>
            </a:r>
          </a:p>
        </p:txBody>
      </p:sp>
      <p:sp>
        <p:nvSpPr>
          <p:cNvPr id="11" name="TextBox 11"/>
          <p:cNvSpPr txBox="1"/>
          <p:nvPr/>
        </p:nvSpPr>
        <p:spPr>
          <a:xfrm>
            <a:off x="1028700" y="4612005"/>
            <a:ext cx="8864231" cy="977318"/>
          </a:xfrm>
          <a:prstGeom prst="rect">
            <a:avLst/>
          </a:prstGeom>
        </p:spPr>
        <p:txBody>
          <a:bodyPr lIns="0" tIns="0" rIns="0" bIns="0" rtlCol="0" anchor="t">
            <a:spAutoFit/>
          </a:bodyPr>
          <a:lstStyle/>
          <a:p>
            <a:pPr algn="l">
              <a:lnSpc>
                <a:spcPts val="3900"/>
              </a:lnSpc>
            </a:pPr>
            <a:r>
              <a:rPr lang="en-US" sz="2600" b="1">
                <a:solidFill>
                  <a:srgbClr val="000000"/>
                </a:solidFill>
                <a:latin typeface="Canva Sans Bold"/>
                <a:ea typeface="Canva Sans Bold"/>
                <a:cs typeface="Canva Sans Bold"/>
                <a:sym typeface="Canva Sans Bold"/>
              </a:rPr>
              <a:t>This strategy [0.064, 0.261, 0.949, 0.256] exchanged tumor control for exceptional resistance prevention</a:t>
            </a:r>
          </a:p>
        </p:txBody>
      </p:sp>
      <p:sp>
        <p:nvSpPr>
          <p:cNvPr id="12" name="TextBox 12"/>
          <p:cNvSpPr txBox="1"/>
          <p:nvPr/>
        </p:nvSpPr>
        <p:spPr>
          <a:xfrm>
            <a:off x="827946" y="6065520"/>
            <a:ext cx="8325579" cy="2602540"/>
          </a:xfrm>
          <a:prstGeom prst="rect">
            <a:avLst/>
          </a:prstGeom>
        </p:spPr>
        <p:txBody>
          <a:bodyPr lIns="0" tIns="0" rIns="0" bIns="0" rtlCol="0" anchor="t">
            <a:spAutoFit/>
          </a:bodyPr>
          <a:lstStyle/>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Prevented the emergence of resistant cell populations (0.949 score)</a:t>
            </a:r>
          </a:p>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Maintained better toxicity profile (0.256 vs 0.024)</a:t>
            </a:r>
          </a:p>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Achieved slightly better immune preservation (0.261 vs 0.244)</a:t>
            </a:r>
          </a:p>
          <a:p>
            <a:pPr marL="474983" lvl="1" indent="-237491" algn="l">
              <a:lnSpc>
                <a:spcPts val="3520"/>
              </a:lnSpc>
              <a:buFont typeface="Arial"/>
              <a:buChar char="•"/>
            </a:pPr>
            <a:r>
              <a:rPr lang="en-US" sz="2200">
                <a:solidFill>
                  <a:srgbClr val="000000"/>
                </a:solidFill>
                <a:latin typeface="Canva Sans"/>
                <a:ea typeface="Canva Sans"/>
                <a:cs typeface="Canva Sans"/>
                <a:sym typeface="Canva Sans"/>
              </a:rPr>
              <a:t>Sacrificed significant tumor control (only 6.4% reduction)</a:t>
            </a:r>
          </a:p>
        </p:txBody>
      </p:sp>
      <p:sp>
        <p:nvSpPr>
          <p:cNvPr id="13" name="TextBox 13"/>
          <p:cNvSpPr txBox="1"/>
          <p:nvPr/>
        </p:nvSpPr>
        <p:spPr>
          <a:xfrm>
            <a:off x="1028700" y="2401193"/>
            <a:ext cx="8864231" cy="481964"/>
          </a:xfrm>
          <a:prstGeom prst="rect">
            <a:avLst/>
          </a:prstGeom>
        </p:spPr>
        <p:txBody>
          <a:bodyPr lIns="0" tIns="0" rIns="0" bIns="0" rtlCol="0" anchor="t">
            <a:spAutoFit/>
          </a:bodyPr>
          <a:lstStyle/>
          <a:p>
            <a:pPr algn="l">
              <a:lnSpc>
                <a:spcPts val="3900"/>
              </a:lnSpc>
            </a:pPr>
            <a:r>
              <a:rPr lang="en-US" sz="2600" b="1">
                <a:solidFill>
                  <a:srgbClr val="000000"/>
                </a:solidFill>
                <a:latin typeface="Canva Sans Bold"/>
                <a:ea typeface="Canva Sans Bold"/>
                <a:cs typeface="Canva Sans Bold"/>
                <a:sym typeface="Canva Sans Bold"/>
              </a:rPr>
              <a:t>The intervention schedule consisted of:</a:t>
            </a:r>
          </a:p>
        </p:txBody>
      </p:sp>
      <p:sp>
        <p:nvSpPr>
          <p:cNvPr id="14" name="TextBox 14"/>
          <p:cNvSpPr txBox="1"/>
          <p:nvPr/>
        </p:nvSpPr>
        <p:spPr>
          <a:xfrm>
            <a:off x="17584968" y="9706610"/>
            <a:ext cx="70303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2"/>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3"/>
            <a:stretch>
              <a:fillRect l="-37746" r="-35277"/>
            </a:stretch>
          </a:blipFill>
        </p:spPr>
        <p:txBody>
          <a:bodyPr/>
          <a:lstStyle/>
          <a:p>
            <a:endParaRPr lang="en-US"/>
          </a:p>
        </p:txBody>
      </p:sp>
      <p:sp>
        <p:nvSpPr>
          <p:cNvPr id="5" name="TextBox 5"/>
          <p:cNvSpPr txBox="1"/>
          <p:nvPr/>
        </p:nvSpPr>
        <p:spPr>
          <a:xfrm>
            <a:off x="19050" y="4072174"/>
            <a:ext cx="18268950" cy="1257354"/>
          </a:xfrm>
          <a:prstGeom prst="rect">
            <a:avLst/>
          </a:prstGeom>
        </p:spPr>
        <p:txBody>
          <a:bodyPr lIns="0" tIns="0" rIns="0" bIns="0" rtlCol="0" anchor="t">
            <a:spAutoFit/>
          </a:bodyPr>
          <a:lstStyle/>
          <a:p>
            <a:pPr algn="ctr">
              <a:lnSpc>
                <a:spcPts val="10499"/>
              </a:lnSpc>
            </a:pPr>
            <a:r>
              <a:rPr lang="en-US" sz="6999" b="1">
                <a:solidFill>
                  <a:srgbClr val="004AAD"/>
                </a:solidFill>
                <a:latin typeface="Canva Sans Bold"/>
                <a:ea typeface="Canva Sans Bold"/>
                <a:cs typeface="Canva Sans Bold"/>
                <a:sym typeface="Canva Sans Bold"/>
              </a:rPr>
              <a:t>QSP Model Sensitivity Analyses</a:t>
            </a:r>
          </a:p>
        </p:txBody>
      </p:sp>
      <p:sp>
        <p:nvSpPr>
          <p:cNvPr id="6" name="Freeform 6"/>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4"/>
            <a:stretch>
              <a:fillRect/>
            </a:stretch>
          </a:blipFill>
        </p:spPr>
        <p:txBody>
          <a:bodyPr/>
          <a:lstStyle/>
          <a:p>
            <a:endParaRPr lang="en-US"/>
          </a:p>
        </p:txBody>
      </p:sp>
      <p:sp>
        <p:nvSpPr>
          <p:cNvPr id="7" name="Freeform 7"/>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5108578" y="-66675"/>
            <a:ext cx="13179422" cy="927127"/>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Result &amp; Discussion</a:t>
            </a:r>
          </a:p>
        </p:txBody>
      </p:sp>
      <p:sp>
        <p:nvSpPr>
          <p:cNvPr id="9" name="TextBox 9"/>
          <p:cNvSpPr txBox="1"/>
          <p:nvPr/>
        </p:nvSpPr>
        <p:spPr>
          <a:xfrm>
            <a:off x="17584968" y="9706610"/>
            <a:ext cx="70303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sp>
        <p:nvSpPr>
          <p:cNvPr id="7" name="Freeform 7"/>
          <p:cNvSpPr/>
          <p:nvPr/>
        </p:nvSpPr>
        <p:spPr>
          <a:xfrm>
            <a:off x="12449042" y="2580523"/>
            <a:ext cx="5458577" cy="2729289"/>
          </a:xfrm>
          <a:custGeom>
            <a:avLst/>
            <a:gdLst/>
            <a:ahLst/>
            <a:cxnLst/>
            <a:rect l="l" t="t" r="r" b="b"/>
            <a:pathLst>
              <a:path w="5458577" h="2729289">
                <a:moveTo>
                  <a:pt x="0" y="0"/>
                </a:moveTo>
                <a:lnTo>
                  <a:pt x="5458577" y="0"/>
                </a:lnTo>
                <a:lnTo>
                  <a:pt x="5458577" y="2729288"/>
                </a:lnTo>
                <a:lnTo>
                  <a:pt x="0" y="2729288"/>
                </a:lnTo>
                <a:lnTo>
                  <a:pt x="0" y="0"/>
                </a:lnTo>
                <a:close/>
              </a:path>
            </a:pathLst>
          </a:custGeom>
          <a:blipFill>
            <a:blip r:embed="rId7"/>
            <a:stretch>
              <a:fillRect/>
            </a:stretch>
          </a:blipFill>
        </p:spPr>
        <p:txBody>
          <a:bodyPr/>
          <a:lstStyle/>
          <a:p>
            <a:endParaRPr lang="en-US"/>
          </a:p>
        </p:txBody>
      </p:sp>
      <p:sp>
        <p:nvSpPr>
          <p:cNvPr id="8" name="Freeform 8"/>
          <p:cNvSpPr/>
          <p:nvPr/>
        </p:nvSpPr>
        <p:spPr>
          <a:xfrm>
            <a:off x="12356191" y="6495031"/>
            <a:ext cx="5427692" cy="2713846"/>
          </a:xfrm>
          <a:custGeom>
            <a:avLst/>
            <a:gdLst/>
            <a:ahLst/>
            <a:cxnLst/>
            <a:rect l="l" t="t" r="r" b="b"/>
            <a:pathLst>
              <a:path w="5427692" h="2713846">
                <a:moveTo>
                  <a:pt x="0" y="0"/>
                </a:moveTo>
                <a:lnTo>
                  <a:pt x="5427692" y="0"/>
                </a:lnTo>
                <a:lnTo>
                  <a:pt x="5427692" y="2713846"/>
                </a:lnTo>
                <a:lnTo>
                  <a:pt x="0" y="2713846"/>
                </a:lnTo>
                <a:lnTo>
                  <a:pt x="0" y="0"/>
                </a:lnTo>
                <a:close/>
              </a:path>
            </a:pathLst>
          </a:custGeom>
          <a:blipFill>
            <a:blip r:embed="rId8"/>
            <a:stretch>
              <a:fillRect/>
            </a:stretch>
          </a:blipFill>
        </p:spPr>
        <p:txBody>
          <a:bodyPr/>
          <a:lstStyle/>
          <a:p>
            <a:endParaRPr lang="en-US"/>
          </a:p>
        </p:txBody>
      </p:sp>
      <p:sp>
        <p:nvSpPr>
          <p:cNvPr id="9" name="Freeform 9"/>
          <p:cNvSpPr/>
          <p:nvPr/>
        </p:nvSpPr>
        <p:spPr>
          <a:xfrm>
            <a:off x="6411838" y="2580523"/>
            <a:ext cx="5458577" cy="2729289"/>
          </a:xfrm>
          <a:custGeom>
            <a:avLst/>
            <a:gdLst/>
            <a:ahLst/>
            <a:cxnLst/>
            <a:rect l="l" t="t" r="r" b="b"/>
            <a:pathLst>
              <a:path w="5458577" h="2729289">
                <a:moveTo>
                  <a:pt x="0" y="0"/>
                </a:moveTo>
                <a:lnTo>
                  <a:pt x="5458578" y="0"/>
                </a:lnTo>
                <a:lnTo>
                  <a:pt x="5458578" y="2729288"/>
                </a:lnTo>
                <a:lnTo>
                  <a:pt x="0" y="2729288"/>
                </a:lnTo>
                <a:lnTo>
                  <a:pt x="0" y="0"/>
                </a:lnTo>
                <a:close/>
              </a:path>
            </a:pathLst>
          </a:custGeom>
          <a:blipFill>
            <a:blip r:embed="rId9"/>
            <a:stretch>
              <a:fillRect/>
            </a:stretch>
          </a:blipFill>
        </p:spPr>
        <p:txBody>
          <a:bodyPr/>
          <a:lstStyle/>
          <a:p>
            <a:endParaRPr lang="en-US"/>
          </a:p>
        </p:txBody>
      </p:sp>
      <p:sp>
        <p:nvSpPr>
          <p:cNvPr id="10" name="Freeform 10"/>
          <p:cNvSpPr/>
          <p:nvPr/>
        </p:nvSpPr>
        <p:spPr>
          <a:xfrm>
            <a:off x="6471376" y="6558780"/>
            <a:ext cx="5399039" cy="2699520"/>
          </a:xfrm>
          <a:custGeom>
            <a:avLst/>
            <a:gdLst/>
            <a:ahLst/>
            <a:cxnLst/>
            <a:rect l="l" t="t" r="r" b="b"/>
            <a:pathLst>
              <a:path w="5399039" h="2699520">
                <a:moveTo>
                  <a:pt x="0" y="0"/>
                </a:moveTo>
                <a:lnTo>
                  <a:pt x="5399040" y="0"/>
                </a:lnTo>
                <a:lnTo>
                  <a:pt x="5399040" y="2699520"/>
                </a:lnTo>
                <a:lnTo>
                  <a:pt x="0" y="2699520"/>
                </a:lnTo>
                <a:lnTo>
                  <a:pt x="0" y="0"/>
                </a:lnTo>
                <a:close/>
              </a:path>
            </a:pathLst>
          </a:custGeom>
          <a:blipFill>
            <a:blip r:embed="rId10"/>
            <a:stretch>
              <a:fillRect/>
            </a:stretch>
          </a:blipFill>
        </p:spPr>
        <p:txBody>
          <a:bodyPr/>
          <a:lstStyle/>
          <a:p>
            <a:endParaRPr lang="en-US"/>
          </a:p>
        </p:txBody>
      </p:sp>
      <p:sp>
        <p:nvSpPr>
          <p:cNvPr id="11" name="TextBox 11"/>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Result - Sensitivity of QSP Model</a:t>
            </a:r>
          </a:p>
        </p:txBody>
      </p:sp>
      <p:sp>
        <p:nvSpPr>
          <p:cNvPr id="12" name="TextBox 12"/>
          <p:cNvSpPr txBox="1"/>
          <p:nvPr/>
        </p:nvSpPr>
        <p:spPr>
          <a:xfrm>
            <a:off x="19050" y="1271501"/>
            <a:ext cx="18268950" cy="653415"/>
          </a:xfrm>
          <a:prstGeom prst="rect">
            <a:avLst/>
          </a:prstGeom>
        </p:spPr>
        <p:txBody>
          <a:bodyPr lIns="0" tIns="0" rIns="0" bIns="0" rtlCol="0" anchor="t">
            <a:spAutoFit/>
          </a:bodyPr>
          <a:lstStyle/>
          <a:p>
            <a:pPr algn="ctr">
              <a:lnSpc>
                <a:spcPts val="5400"/>
              </a:lnSpc>
            </a:pPr>
            <a:r>
              <a:rPr lang="en-US" sz="3600" b="1">
                <a:solidFill>
                  <a:srgbClr val="004AAD"/>
                </a:solidFill>
                <a:latin typeface="Canva Sans Bold"/>
                <a:ea typeface="Canva Sans Bold"/>
                <a:cs typeface="Canva Sans Bold"/>
                <a:sym typeface="Canva Sans Bold"/>
              </a:rPr>
              <a:t>Key parameters that significantly influence treatment outcomes </a:t>
            </a:r>
          </a:p>
        </p:txBody>
      </p:sp>
      <p:sp>
        <p:nvSpPr>
          <p:cNvPr id="13" name="TextBox 13"/>
          <p:cNvSpPr txBox="1"/>
          <p:nvPr/>
        </p:nvSpPr>
        <p:spPr>
          <a:xfrm>
            <a:off x="548743" y="3269407"/>
            <a:ext cx="5688486" cy="4472385"/>
          </a:xfrm>
          <a:prstGeom prst="rect">
            <a:avLst/>
          </a:prstGeom>
        </p:spPr>
        <p:txBody>
          <a:bodyPr lIns="0" tIns="0" rIns="0" bIns="0" rtlCol="0" anchor="t">
            <a:spAutoFit/>
          </a:bodyPr>
          <a:lstStyle/>
          <a:p>
            <a:pPr algn="l">
              <a:lnSpc>
                <a:spcPts val="2984"/>
              </a:lnSpc>
            </a:pPr>
            <a:r>
              <a:rPr lang="en-US" sz="2132" b="1">
                <a:solidFill>
                  <a:srgbClr val="004AAD"/>
                </a:solidFill>
                <a:latin typeface="Canva Sans Bold"/>
                <a:ea typeface="Canva Sans Bold"/>
                <a:cs typeface="Canva Sans Bold"/>
                <a:sym typeface="Canva Sans Bold"/>
              </a:rPr>
              <a:t>One-At-a-Time Analysis:</a:t>
            </a:r>
          </a:p>
          <a:p>
            <a:pPr marL="423504" lvl="1" indent="-211752" algn="l">
              <a:lnSpc>
                <a:spcPts val="2746"/>
              </a:lnSpc>
              <a:buFont typeface="Arial"/>
              <a:buChar char="•"/>
            </a:pPr>
            <a:r>
              <a:rPr lang="en-US" sz="1961" b="1">
                <a:solidFill>
                  <a:srgbClr val="000000"/>
                </a:solidFill>
                <a:latin typeface="Canva Sans Bold"/>
                <a:ea typeface="Canva Sans Bold"/>
                <a:cs typeface="Canva Sans Bold"/>
                <a:sym typeface="Canva Sans Bold"/>
              </a:rPr>
              <a:t>Immune preservation</a:t>
            </a:r>
            <a:r>
              <a:rPr lang="en-US" sz="1961">
                <a:solidFill>
                  <a:srgbClr val="000000"/>
                </a:solidFill>
                <a:latin typeface="Canva Sans"/>
                <a:ea typeface="Canva Sans"/>
                <a:cs typeface="Canva Sans"/>
                <a:sym typeface="Canva Sans"/>
              </a:rPr>
              <a:t> was most sensitive to SOCS3 inhibition rate and resistance saturation</a:t>
            </a:r>
          </a:p>
          <a:p>
            <a:pPr marL="423504" lvl="1" indent="-211752" algn="l">
              <a:lnSpc>
                <a:spcPts val="2746"/>
              </a:lnSpc>
              <a:buFont typeface="Arial"/>
              <a:buChar char="•"/>
            </a:pPr>
            <a:r>
              <a:rPr lang="en-US" sz="1961" b="1">
                <a:solidFill>
                  <a:srgbClr val="000000"/>
                </a:solidFill>
                <a:latin typeface="Canva Sans Bold"/>
                <a:ea typeface="Canva Sans Bold"/>
                <a:cs typeface="Canva Sans Bold"/>
                <a:sym typeface="Canva Sans Bold"/>
              </a:rPr>
              <a:t>Resistance prevention</a:t>
            </a:r>
            <a:r>
              <a:rPr lang="en-US" sz="1961">
                <a:solidFill>
                  <a:srgbClr val="000000"/>
                </a:solidFill>
                <a:latin typeface="Canva Sans"/>
                <a:ea typeface="Canva Sans"/>
                <a:cs typeface="Canva Sans"/>
                <a:sym typeface="Canva Sans"/>
              </a:rPr>
              <a:t> showed significant sensitivity to SOCS3 inhibition rate and base resistance development rate</a:t>
            </a:r>
          </a:p>
          <a:p>
            <a:pPr marL="423504" lvl="1" indent="-211752" algn="l">
              <a:lnSpc>
                <a:spcPts val="2746"/>
              </a:lnSpc>
              <a:buFont typeface="Arial"/>
              <a:buChar char="•"/>
            </a:pPr>
            <a:r>
              <a:rPr lang="en-US" sz="1961" b="1">
                <a:solidFill>
                  <a:srgbClr val="000000"/>
                </a:solidFill>
                <a:latin typeface="Canva Sans Bold"/>
                <a:ea typeface="Canva Sans Bold"/>
                <a:cs typeface="Canva Sans Bold"/>
                <a:sym typeface="Canva Sans Bold"/>
              </a:rPr>
              <a:t>Toxicity </a:t>
            </a:r>
            <a:r>
              <a:rPr lang="en-US" sz="1961">
                <a:solidFill>
                  <a:srgbClr val="000000"/>
                </a:solidFill>
                <a:latin typeface="Canva Sans"/>
                <a:ea typeface="Canva Sans"/>
                <a:cs typeface="Canva Sans"/>
                <a:sym typeface="Canva Sans"/>
              </a:rPr>
              <a:t>outcomes were particularly influenced by toxicity recovery rate and JAK inhibitor bioavailability</a:t>
            </a:r>
          </a:p>
          <a:p>
            <a:pPr marL="423504" lvl="1" indent="-211752" algn="l">
              <a:lnSpc>
                <a:spcPts val="2746"/>
              </a:lnSpc>
              <a:buFont typeface="Arial"/>
              <a:buChar char="•"/>
            </a:pPr>
            <a:r>
              <a:rPr lang="en-US" sz="1961" b="1">
                <a:solidFill>
                  <a:srgbClr val="000000"/>
                </a:solidFill>
                <a:latin typeface="Canva Sans Bold"/>
                <a:ea typeface="Canva Sans Bold"/>
                <a:cs typeface="Canva Sans Bold"/>
                <a:sym typeface="Canva Sans Bold"/>
              </a:rPr>
              <a:t>Tumor reduction </a:t>
            </a:r>
            <a:r>
              <a:rPr lang="en-US" sz="1961">
                <a:solidFill>
                  <a:srgbClr val="000000"/>
                </a:solidFill>
                <a:latin typeface="Canva Sans"/>
                <a:ea typeface="Canva Sans"/>
                <a:cs typeface="Canva Sans"/>
                <a:sym typeface="Canva Sans"/>
              </a:rPr>
              <a:t>was most affected by toxicity recovery rate and JAK activation rate</a:t>
            </a:r>
          </a:p>
        </p:txBody>
      </p:sp>
      <p:sp>
        <p:nvSpPr>
          <p:cNvPr id="14" name="TextBox 14"/>
          <p:cNvSpPr txBox="1"/>
          <p:nvPr/>
        </p:nvSpPr>
        <p:spPr>
          <a:xfrm>
            <a:off x="17584968" y="9706610"/>
            <a:ext cx="70303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sp>
        <p:nvSpPr>
          <p:cNvPr id="7" name="Freeform 7"/>
          <p:cNvSpPr/>
          <p:nvPr/>
        </p:nvSpPr>
        <p:spPr>
          <a:xfrm>
            <a:off x="12739128" y="2964741"/>
            <a:ext cx="5298919" cy="2649459"/>
          </a:xfrm>
          <a:custGeom>
            <a:avLst/>
            <a:gdLst/>
            <a:ahLst/>
            <a:cxnLst/>
            <a:rect l="l" t="t" r="r" b="b"/>
            <a:pathLst>
              <a:path w="5298919" h="2649459">
                <a:moveTo>
                  <a:pt x="0" y="0"/>
                </a:moveTo>
                <a:lnTo>
                  <a:pt x="5298918" y="0"/>
                </a:lnTo>
                <a:lnTo>
                  <a:pt x="5298918" y="2649460"/>
                </a:lnTo>
                <a:lnTo>
                  <a:pt x="0" y="2649460"/>
                </a:lnTo>
                <a:lnTo>
                  <a:pt x="0" y="0"/>
                </a:lnTo>
                <a:close/>
              </a:path>
            </a:pathLst>
          </a:custGeom>
          <a:blipFill>
            <a:blip r:embed="rId7"/>
            <a:stretch>
              <a:fillRect/>
            </a:stretch>
          </a:blipFill>
        </p:spPr>
        <p:txBody>
          <a:bodyPr/>
          <a:lstStyle/>
          <a:p>
            <a:endParaRPr lang="en-US"/>
          </a:p>
        </p:txBody>
      </p:sp>
      <p:sp>
        <p:nvSpPr>
          <p:cNvPr id="8" name="Freeform 8"/>
          <p:cNvSpPr/>
          <p:nvPr/>
        </p:nvSpPr>
        <p:spPr>
          <a:xfrm>
            <a:off x="12739128" y="6516304"/>
            <a:ext cx="5298919" cy="2534958"/>
          </a:xfrm>
          <a:custGeom>
            <a:avLst/>
            <a:gdLst/>
            <a:ahLst/>
            <a:cxnLst/>
            <a:rect l="l" t="t" r="r" b="b"/>
            <a:pathLst>
              <a:path w="5298919" h="2534958">
                <a:moveTo>
                  <a:pt x="0" y="0"/>
                </a:moveTo>
                <a:lnTo>
                  <a:pt x="5298918" y="0"/>
                </a:lnTo>
                <a:lnTo>
                  <a:pt x="5298918" y="2534958"/>
                </a:lnTo>
                <a:lnTo>
                  <a:pt x="0" y="2534958"/>
                </a:lnTo>
                <a:lnTo>
                  <a:pt x="0" y="0"/>
                </a:lnTo>
                <a:close/>
              </a:path>
            </a:pathLst>
          </a:custGeom>
          <a:blipFill>
            <a:blip r:embed="rId8"/>
            <a:stretch>
              <a:fillRect b="-4516"/>
            </a:stretch>
          </a:blipFill>
        </p:spPr>
        <p:txBody>
          <a:bodyPr/>
          <a:lstStyle/>
          <a:p>
            <a:endParaRPr lang="en-US"/>
          </a:p>
        </p:txBody>
      </p:sp>
      <p:sp>
        <p:nvSpPr>
          <p:cNvPr id="9" name="Freeform 9"/>
          <p:cNvSpPr/>
          <p:nvPr/>
        </p:nvSpPr>
        <p:spPr>
          <a:xfrm>
            <a:off x="6974197" y="2964741"/>
            <a:ext cx="5298919" cy="2649459"/>
          </a:xfrm>
          <a:custGeom>
            <a:avLst/>
            <a:gdLst/>
            <a:ahLst/>
            <a:cxnLst/>
            <a:rect l="l" t="t" r="r" b="b"/>
            <a:pathLst>
              <a:path w="5298919" h="2649459">
                <a:moveTo>
                  <a:pt x="0" y="0"/>
                </a:moveTo>
                <a:lnTo>
                  <a:pt x="5298919" y="0"/>
                </a:lnTo>
                <a:lnTo>
                  <a:pt x="5298919" y="2649460"/>
                </a:lnTo>
                <a:lnTo>
                  <a:pt x="0" y="2649460"/>
                </a:lnTo>
                <a:lnTo>
                  <a:pt x="0" y="0"/>
                </a:lnTo>
                <a:close/>
              </a:path>
            </a:pathLst>
          </a:custGeom>
          <a:blipFill>
            <a:blip r:embed="rId9"/>
            <a:stretch>
              <a:fillRect/>
            </a:stretch>
          </a:blipFill>
        </p:spPr>
        <p:txBody>
          <a:bodyPr/>
          <a:lstStyle/>
          <a:p>
            <a:endParaRPr lang="en-US"/>
          </a:p>
        </p:txBody>
      </p:sp>
      <p:sp>
        <p:nvSpPr>
          <p:cNvPr id="10" name="Freeform 10"/>
          <p:cNvSpPr/>
          <p:nvPr/>
        </p:nvSpPr>
        <p:spPr>
          <a:xfrm>
            <a:off x="7088698" y="6418212"/>
            <a:ext cx="5266099" cy="2633049"/>
          </a:xfrm>
          <a:custGeom>
            <a:avLst/>
            <a:gdLst/>
            <a:ahLst/>
            <a:cxnLst/>
            <a:rect l="l" t="t" r="r" b="b"/>
            <a:pathLst>
              <a:path w="5266099" h="2633049">
                <a:moveTo>
                  <a:pt x="0" y="0"/>
                </a:moveTo>
                <a:lnTo>
                  <a:pt x="5266099" y="0"/>
                </a:lnTo>
                <a:lnTo>
                  <a:pt x="5266099" y="2633050"/>
                </a:lnTo>
                <a:lnTo>
                  <a:pt x="0" y="2633050"/>
                </a:lnTo>
                <a:lnTo>
                  <a:pt x="0" y="0"/>
                </a:lnTo>
                <a:close/>
              </a:path>
            </a:pathLst>
          </a:custGeom>
          <a:blipFill>
            <a:blip r:embed="rId10"/>
            <a:stretch>
              <a:fillRect/>
            </a:stretch>
          </a:blipFill>
        </p:spPr>
        <p:txBody>
          <a:bodyPr/>
          <a:lstStyle/>
          <a:p>
            <a:endParaRPr lang="en-US"/>
          </a:p>
        </p:txBody>
      </p:sp>
      <p:sp>
        <p:nvSpPr>
          <p:cNvPr id="11" name="TextBox 11"/>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Result - Sensitivity of QSP Model</a:t>
            </a:r>
          </a:p>
        </p:txBody>
      </p:sp>
      <p:sp>
        <p:nvSpPr>
          <p:cNvPr id="12" name="TextBox 12"/>
          <p:cNvSpPr txBox="1"/>
          <p:nvPr/>
        </p:nvSpPr>
        <p:spPr>
          <a:xfrm>
            <a:off x="19050" y="1271501"/>
            <a:ext cx="18268950" cy="653415"/>
          </a:xfrm>
          <a:prstGeom prst="rect">
            <a:avLst/>
          </a:prstGeom>
        </p:spPr>
        <p:txBody>
          <a:bodyPr lIns="0" tIns="0" rIns="0" bIns="0" rtlCol="0" anchor="t">
            <a:spAutoFit/>
          </a:bodyPr>
          <a:lstStyle/>
          <a:p>
            <a:pPr algn="ctr">
              <a:lnSpc>
                <a:spcPts val="5400"/>
              </a:lnSpc>
            </a:pPr>
            <a:r>
              <a:rPr lang="en-US" sz="3600" b="1">
                <a:solidFill>
                  <a:srgbClr val="004AAD"/>
                </a:solidFill>
                <a:latin typeface="Canva Sans Bold"/>
                <a:ea typeface="Canva Sans Bold"/>
                <a:cs typeface="Canva Sans Bold"/>
                <a:sym typeface="Canva Sans Bold"/>
              </a:rPr>
              <a:t>Key parameters that significantly influence treatment outcomes </a:t>
            </a:r>
          </a:p>
        </p:txBody>
      </p:sp>
      <p:sp>
        <p:nvSpPr>
          <p:cNvPr id="13" name="TextBox 13"/>
          <p:cNvSpPr txBox="1"/>
          <p:nvPr/>
        </p:nvSpPr>
        <p:spPr>
          <a:xfrm>
            <a:off x="769166" y="3044200"/>
            <a:ext cx="5738306" cy="5843985"/>
          </a:xfrm>
          <a:prstGeom prst="rect">
            <a:avLst/>
          </a:prstGeom>
        </p:spPr>
        <p:txBody>
          <a:bodyPr lIns="0" tIns="0" rIns="0" bIns="0" rtlCol="0" anchor="t">
            <a:spAutoFit/>
          </a:bodyPr>
          <a:lstStyle/>
          <a:p>
            <a:pPr algn="l">
              <a:lnSpc>
                <a:spcPts val="2984"/>
              </a:lnSpc>
            </a:pPr>
            <a:r>
              <a:rPr lang="en-US" sz="2132" b="1">
                <a:solidFill>
                  <a:srgbClr val="004AAD"/>
                </a:solidFill>
                <a:latin typeface="Canva Sans Bold"/>
                <a:ea typeface="Canva Sans Bold"/>
                <a:cs typeface="Canva Sans Bold"/>
                <a:sym typeface="Canva Sans Bold"/>
              </a:rPr>
              <a:t>PRCC Analysis:</a:t>
            </a:r>
          </a:p>
          <a:p>
            <a:pPr marL="423504" lvl="1" indent="-211752" algn="l">
              <a:lnSpc>
                <a:spcPts val="2746"/>
              </a:lnSpc>
              <a:buFont typeface="Arial"/>
              <a:buChar char="•"/>
            </a:pPr>
            <a:r>
              <a:rPr lang="en-US" sz="1961" b="1">
                <a:solidFill>
                  <a:srgbClr val="000000"/>
                </a:solidFill>
                <a:latin typeface="Canva Sans Bold"/>
                <a:ea typeface="Canva Sans Bold"/>
                <a:cs typeface="Canva Sans Bold"/>
                <a:sym typeface="Canva Sans Bold"/>
              </a:rPr>
              <a:t>Immune preservation: </a:t>
            </a:r>
            <a:r>
              <a:rPr lang="en-US" sz="1961">
                <a:solidFill>
                  <a:srgbClr val="000000"/>
                </a:solidFill>
                <a:latin typeface="Canva Sans"/>
                <a:ea typeface="Canva Sans"/>
                <a:cs typeface="Canva Sans"/>
                <a:sym typeface="Canva Sans"/>
              </a:rPr>
              <a:t>SOCS3 inhibition rate (PRCC = 0.21), STAT phosphorylation rate (PRCC = 0.15), T cell proliferation rate (PRCC = -0.15)</a:t>
            </a:r>
          </a:p>
          <a:p>
            <a:pPr marL="423504" lvl="1" indent="-211752" algn="l">
              <a:lnSpc>
                <a:spcPts val="2746"/>
              </a:lnSpc>
              <a:buFont typeface="Arial"/>
              <a:buChar char="•"/>
            </a:pPr>
            <a:r>
              <a:rPr lang="en-US" sz="1961" b="1">
                <a:solidFill>
                  <a:srgbClr val="000000"/>
                </a:solidFill>
                <a:latin typeface="Canva Sans Bold"/>
                <a:ea typeface="Canva Sans Bold"/>
                <a:cs typeface="Canva Sans Bold"/>
                <a:sym typeface="Canva Sans Bold"/>
              </a:rPr>
              <a:t>Resistance prevention: </a:t>
            </a:r>
            <a:r>
              <a:rPr lang="en-US" sz="1961">
                <a:solidFill>
                  <a:srgbClr val="000000"/>
                </a:solidFill>
                <a:latin typeface="Canva Sans"/>
                <a:ea typeface="Canva Sans"/>
                <a:cs typeface="Canva Sans"/>
                <a:sym typeface="Canva Sans"/>
              </a:rPr>
              <a:t>Hill coefficient (PRCC = -0.23), resistance phase multiplier (PRCC = 0.16), cyclin D1 influence</a:t>
            </a:r>
            <a:r>
              <a:rPr lang="en-US" sz="1961" b="1">
                <a:solidFill>
                  <a:srgbClr val="000000"/>
                </a:solidFill>
                <a:latin typeface="Canva Sans Bold"/>
                <a:ea typeface="Canva Sans Bold"/>
                <a:cs typeface="Canva Sans Bold"/>
                <a:sym typeface="Canva Sans Bold"/>
              </a:rPr>
              <a:t> coefficient (PRCC = 0.15)</a:t>
            </a:r>
          </a:p>
          <a:p>
            <a:pPr marL="423504" lvl="1" indent="-211752" algn="l">
              <a:lnSpc>
                <a:spcPts val="2746"/>
              </a:lnSpc>
              <a:buFont typeface="Arial"/>
              <a:buChar char="•"/>
            </a:pPr>
            <a:r>
              <a:rPr lang="en-US" sz="1961" b="1">
                <a:solidFill>
                  <a:srgbClr val="000000"/>
                </a:solidFill>
                <a:latin typeface="Canva Sans Bold"/>
                <a:ea typeface="Canva Sans Bold"/>
                <a:cs typeface="Canva Sans Bold"/>
                <a:sym typeface="Canva Sans Bold"/>
              </a:rPr>
              <a:t>Toxicity minimization:</a:t>
            </a:r>
            <a:r>
              <a:rPr lang="en-US" sz="1961">
                <a:solidFill>
                  <a:srgbClr val="000000"/>
                </a:solidFill>
                <a:latin typeface="Canva Sans"/>
                <a:ea typeface="Canva Sans"/>
                <a:cs typeface="Canva Sans"/>
                <a:sym typeface="Canva Sans"/>
              </a:rPr>
              <a:t> Resistance phase multiplier (PRCC = 0.22), cytokine blocker toxicity coefficient (PRCC = 0.22), Hill coefficient (PRCC = 0.15)</a:t>
            </a:r>
          </a:p>
          <a:p>
            <a:pPr marL="423504" lvl="1" indent="-211752" algn="l">
              <a:lnSpc>
                <a:spcPts val="2746"/>
              </a:lnSpc>
              <a:buFont typeface="Arial"/>
              <a:buChar char="•"/>
            </a:pPr>
            <a:r>
              <a:rPr lang="en-US" sz="1961" b="1">
                <a:solidFill>
                  <a:srgbClr val="000000"/>
                </a:solidFill>
                <a:latin typeface="Canva Sans Bold"/>
                <a:ea typeface="Canva Sans Bold"/>
                <a:cs typeface="Canva Sans Bold"/>
                <a:sym typeface="Canva Sans Bold"/>
              </a:rPr>
              <a:t>Tumor reduction:</a:t>
            </a:r>
            <a:r>
              <a:rPr lang="en-US" sz="1961">
                <a:solidFill>
                  <a:srgbClr val="000000"/>
                </a:solidFill>
                <a:latin typeface="Canva Sans"/>
                <a:ea typeface="Canva Sans"/>
                <a:cs typeface="Canva Sans"/>
                <a:sym typeface="Canva Sans"/>
              </a:rPr>
              <a:t> PD-L1 effect coefficient (PRCC = -0.25), STAT phosphorylation rate (PRCC = 0.23), resistance decline rate (PRCC = 0.18)</a:t>
            </a:r>
          </a:p>
        </p:txBody>
      </p:sp>
      <p:sp>
        <p:nvSpPr>
          <p:cNvPr id="14" name="TextBox 14"/>
          <p:cNvSpPr txBox="1"/>
          <p:nvPr/>
        </p:nvSpPr>
        <p:spPr>
          <a:xfrm>
            <a:off x="17584968" y="9706610"/>
            <a:ext cx="70303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sp>
        <p:nvSpPr>
          <p:cNvPr id="7" name="Freeform 7"/>
          <p:cNvSpPr/>
          <p:nvPr/>
        </p:nvSpPr>
        <p:spPr>
          <a:xfrm>
            <a:off x="12933556" y="2205529"/>
            <a:ext cx="5354444" cy="2677222"/>
          </a:xfrm>
          <a:custGeom>
            <a:avLst/>
            <a:gdLst/>
            <a:ahLst/>
            <a:cxnLst/>
            <a:rect l="l" t="t" r="r" b="b"/>
            <a:pathLst>
              <a:path w="5354444" h="2677222">
                <a:moveTo>
                  <a:pt x="0" y="0"/>
                </a:moveTo>
                <a:lnTo>
                  <a:pt x="5354444" y="0"/>
                </a:lnTo>
                <a:lnTo>
                  <a:pt x="5354444" y="2677223"/>
                </a:lnTo>
                <a:lnTo>
                  <a:pt x="0" y="2677223"/>
                </a:lnTo>
                <a:lnTo>
                  <a:pt x="0" y="0"/>
                </a:lnTo>
                <a:close/>
              </a:path>
            </a:pathLst>
          </a:custGeom>
          <a:blipFill>
            <a:blip r:embed="rId7"/>
            <a:stretch>
              <a:fillRect/>
            </a:stretch>
          </a:blipFill>
        </p:spPr>
        <p:txBody>
          <a:bodyPr/>
          <a:lstStyle/>
          <a:p>
            <a:endParaRPr lang="en-US"/>
          </a:p>
        </p:txBody>
      </p:sp>
      <p:sp>
        <p:nvSpPr>
          <p:cNvPr id="8" name="Freeform 8"/>
          <p:cNvSpPr/>
          <p:nvPr/>
        </p:nvSpPr>
        <p:spPr>
          <a:xfrm>
            <a:off x="12933556" y="5024923"/>
            <a:ext cx="5347403" cy="2673702"/>
          </a:xfrm>
          <a:custGeom>
            <a:avLst/>
            <a:gdLst/>
            <a:ahLst/>
            <a:cxnLst/>
            <a:rect l="l" t="t" r="r" b="b"/>
            <a:pathLst>
              <a:path w="5347403" h="2673702">
                <a:moveTo>
                  <a:pt x="0" y="0"/>
                </a:moveTo>
                <a:lnTo>
                  <a:pt x="5347403" y="0"/>
                </a:lnTo>
                <a:lnTo>
                  <a:pt x="5347403" y="2673701"/>
                </a:lnTo>
                <a:lnTo>
                  <a:pt x="0" y="2673701"/>
                </a:lnTo>
                <a:lnTo>
                  <a:pt x="0" y="0"/>
                </a:lnTo>
                <a:close/>
              </a:path>
            </a:pathLst>
          </a:custGeom>
          <a:blipFill>
            <a:blip r:embed="rId8"/>
            <a:stretch>
              <a:fillRect/>
            </a:stretch>
          </a:blipFill>
        </p:spPr>
        <p:txBody>
          <a:bodyPr/>
          <a:lstStyle/>
          <a:p>
            <a:endParaRPr lang="en-US"/>
          </a:p>
        </p:txBody>
      </p:sp>
      <p:sp>
        <p:nvSpPr>
          <p:cNvPr id="9" name="Freeform 9"/>
          <p:cNvSpPr/>
          <p:nvPr/>
        </p:nvSpPr>
        <p:spPr>
          <a:xfrm>
            <a:off x="7259164" y="2205529"/>
            <a:ext cx="5354444" cy="2677222"/>
          </a:xfrm>
          <a:custGeom>
            <a:avLst/>
            <a:gdLst/>
            <a:ahLst/>
            <a:cxnLst/>
            <a:rect l="l" t="t" r="r" b="b"/>
            <a:pathLst>
              <a:path w="5354444" h="2677222">
                <a:moveTo>
                  <a:pt x="0" y="0"/>
                </a:moveTo>
                <a:lnTo>
                  <a:pt x="5354444" y="0"/>
                </a:lnTo>
                <a:lnTo>
                  <a:pt x="5354444" y="2677223"/>
                </a:lnTo>
                <a:lnTo>
                  <a:pt x="0" y="2677223"/>
                </a:lnTo>
                <a:lnTo>
                  <a:pt x="0" y="0"/>
                </a:lnTo>
                <a:close/>
              </a:path>
            </a:pathLst>
          </a:custGeom>
          <a:blipFill>
            <a:blip r:embed="rId9"/>
            <a:stretch>
              <a:fillRect/>
            </a:stretch>
          </a:blipFill>
        </p:spPr>
        <p:txBody>
          <a:bodyPr/>
          <a:lstStyle/>
          <a:p>
            <a:endParaRPr lang="en-US"/>
          </a:p>
        </p:txBody>
      </p:sp>
      <p:sp>
        <p:nvSpPr>
          <p:cNvPr id="10" name="Freeform 10"/>
          <p:cNvSpPr/>
          <p:nvPr/>
        </p:nvSpPr>
        <p:spPr>
          <a:xfrm>
            <a:off x="7259164" y="5042753"/>
            <a:ext cx="5354444" cy="2677222"/>
          </a:xfrm>
          <a:custGeom>
            <a:avLst/>
            <a:gdLst/>
            <a:ahLst/>
            <a:cxnLst/>
            <a:rect l="l" t="t" r="r" b="b"/>
            <a:pathLst>
              <a:path w="5354444" h="2677222">
                <a:moveTo>
                  <a:pt x="0" y="0"/>
                </a:moveTo>
                <a:lnTo>
                  <a:pt x="5354444" y="0"/>
                </a:lnTo>
                <a:lnTo>
                  <a:pt x="5354444" y="2677222"/>
                </a:lnTo>
                <a:lnTo>
                  <a:pt x="0" y="2677222"/>
                </a:lnTo>
                <a:lnTo>
                  <a:pt x="0" y="0"/>
                </a:lnTo>
                <a:close/>
              </a:path>
            </a:pathLst>
          </a:custGeom>
          <a:blipFill>
            <a:blip r:embed="rId10"/>
            <a:stretch>
              <a:fillRect/>
            </a:stretch>
          </a:blipFill>
        </p:spPr>
        <p:txBody>
          <a:bodyPr/>
          <a:lstStyle/>
          <a:p>
            <a:endParaRPr lang="en-US"/>
          </a:p>
        </p:txBody>
      </p:sp>
      <p:sp>
        <p:nvSpPr>
          <p:cNvPr id="11" name="TextBox 11"/>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Result - Sensitivity of QSP Model</a:t>
            </a:r>
          </a:p>
        </p:txBody>
      </p:sp>
      <p:sp>
        <p:nvSpPr>
          <p:cNvPr id="12" name="TextBox 12"/>
          <p:cNvSpPr txBox="1"/>
          <p:nvPr/>
        </p:nvSpPr>
        <p:spPr>
          <a:xfrm>
            <a:off x="19050" y="1271501"/>
            <a:ext cx="18268950" cy="653415"/>
          </a:xfrm>
          <a:prstGeom prst="rect">
            <a:avLst/>
          </a:prstGeom>
        </p:spPr>
        <p:txBody>
          <a:bodyPr lIns="0" tIns="0" rIns="0" bIns="0" rtlCol="0" anchor="t">
            <a:spAutoFit/>
          </a:bodyPr>
          <a:lstStyle/>
          <a:p>
            <a:pPr algn="ctr">
              <a:lnSpc>
                <a:spcPts val="5400"/>
              </a:lnSpc>
            </a:pPr>
            <a:r>
              <a:rPr lang="en-US" sz="3600" b="1">
                <a:solidFill>
                  <a:srgbClr val="004AAD"/>
                </a:solidFill>
                <a:latin typeface="Canva Sans Bold"/>
                <a:ea typeface="Canva Sans Bold"/>
                <a:cs typeface="Canva Sans Bold"/>
                <a:sym typeface="Canva Sans Bold"/>
              </a:rPr>
              <a:t>Key parameters that significantly influence treatment outcomes </a:t>
            </a:r>
          </a:p>
        </p:txBody>
      </p:sp>
      <p:sp>
        <p:nvSpPr>
          <p:cNvPr id="13" name="TextBox 13"/>
          <p:cNvSpPr txBox="1"/>
          <p:nvPr/>
        </p:nvSpPr>
        <p:spPr>
          <a:xfrm>
            <a:off x="658616" y="2353541"/>
            <a:ext cx="5482758" cy="5158185"/>
          </a:xfrm>
          <a:prstGeom prst="rect">
            <a:avLst/>
          </a:prstGeom>
        </p:spPr>
        <p:txBody>
          <a:bodyPr lIns="0" tIns="0" rIns="0" bIns="0" rtlCol="0" anchor="t">
            <a:spAutoFit/>
          </a:bodyPr>
          <a:lstStyle/>
          <a:p>
            <a:pPr algn="l">
              <a:lnSpc>
                <a:spcPts val="2984"/>
              </a:lnSpc>
            </a:pPr>
            <a:r>
              <a:rPr lang="en-US" sz="2132" b="1">
                <a:solidFill>
                  <a:srgbClr val="004AAD"/>
                </a:solidFill>
                <a:latin typeface="Canva Sans Bold"/>
                <a:ea typeface="Canva Sans Bold"/>
                <a:cs typeface="Canva Sans Bold"/>
                <a:sym typeface="Canva Sans Bold"/>
              </a:rPr>
              <a:t>Sobol Analysis:</a:t>
            </a:r>
          </a:p>
          <a:p>
            <a:pPr marL="423504" lvl="1" indent="-211752" algn="l">
              <a:lnSpc>
                <a:spcPts val="2746"/>
              </a:lnSpc>
              <a:buFont typeface="Arial"/>
              <a:buChar char="•"/>
            </a:pPr>
            <a:r>
              <a:rPr lang="en-US" sz="1961">
                <a:solidFill>
                  <a:srgbClr val="000000"/>
                </a:solidFill>
                <a:latin typeface="Canva Sans"/>
                <a:ea typeface="Canva Sans"/>
                <a:cs typeface="Canva Sans"/>
                <a:sym typeface="Canva Sans"/>
              </a:rPr>
              <a:t>Revealed </a:t>
            </a:r>
            <a:r>
              <a:rPr lang="en-US" sz="1961" b="1">
                <a:solidFill>
                  <a:srgbClr val="000000"/>
                </a:solidFill>
                <a:latin typeface="Canva Sans Bold"/>
                <a:ea typeface="Canva Sans Bold"/>
                <a:cs typeface="Canva Sans Bold"/>
                <a:sym typeface="Canva Sans Bold"/>
              </a:rPr>
              <a:t>substantial interaction effects</a:t>
            </a:r>
            <a:r>
              <a:rPr lang="en-US" sz="1961">
                <a:solidFill>
                  <a:srgbClr val="000000"/>
                </a:solidFill>
                <a:latin typeface="Canva Sans"/>
                <a:ea typeface="Canva Sans"/>
                <a:cs typeface="Canva Sans"/>
                <a:sym typeface="Canva Sans"/>
              </a:rPr>
              <a:t>, particularly for </a:t>
            </a:r>
            <a:r>
              <a:rPr lang="en-US" sz="1961" b="1">
                <a:solidFill>
                  <a:srgbClr val="000000"/>
                </a:solidFill>
                <a:latin typeface="Canva Sans Bold"/>
                <a:ea typeface="Canva Sans Bold"/>
                <a:cs typeface="Canva Sans Bold"/>
                <a:sym typeface="Canva Sans Bold"/>
              </a:rPr>
              <a:t>toxicity </a:t>
            </a:r>
            <a:r>
              <a:rPr lang="en-US" sz="1961">
                <a:solidFill>
                  <a:srgbClr val="000000"/>
                </a:solidFill>
                <a:latin typeface="Canva Sans"/>
                <a:ea typeface="Canva Sans"/>
                <a:cs typeface="Canva Sans"/>
                <a:sym typeface="Canva Sans"/>
              </a:rPr>
              <a:t>and </a:t>
            </a:r>
            <a:r>
              <a:rPr lang="en-US" sz="1961" b="1">
                <a:solidFill>
                  <a:srgbClr val="000000"/>
                </a:solidFill>
                <a:latin typeface="Canva Sans Bold"/>
                <a:ea typeface="Canva Sans Bold"/>
                <a:cs typeface="Canva Sans Bold"/>
                <a:sym typeface="Canva Sans Bold"/>
              </a:rPr>
              <a:t>resistance prevention</a:t>
            </a:r>
            <a:r>
              <a:rPr lang="en-US" sz="1961">
                <a:solidFill>
                  <a:srgbClr val="000000"/>
                </a:solidFill>
                <a:latin typeface="Canva Sans"/>
                <a:ea typeface="Canva Sans"/>
                <a:cs typeface="Canva Sans"/>
                <a:sym typeface="Canva Sans"/>
              </a:rPr>
              <a:t> outcomes</a:t>
            </a:r>
          </a:p>
          <a:p>
            <a:pPr marL="423504" lvl="1" indent="-211752" algn="l">
              <a:lnSpc>
                <a:spcPts val="2746"/>
              </a:lnSpc>
              <a:buFont typeface="Arial"/>
              <a:buChar char="•"/>
            </a:pPr>
            <a:r>
              <a:rPr lang="en-US" sz="1961">
                <a:solidFill>
                  <a:srgbClr val="000000"/>
                </a:solidFill>
                <a:latin typeface="Canva Sans"/>
                <a:ea typeface="Canva Sans"/>
                <a:cs typeface="Canva Sans"/>
                <a:sym typeface="Canva Sans"/>
              </a:rPr>
              <a:t>Parameters with high total effect indices included </a:t>
            </a:r>
            <a:r>
              <a:rPr lang="en-US" sz="1961" b="1">
                <a:solidFill>
                  <a:srgbClr val="000000"/>
                </a:solidFill>
                <a:latin typeface="Canva Sans Bold"/>
                <a:ea typeface="Canva Sans Bold"/>
                <a:cs typeface="Canva Sans Bold"/>
                <a:sym typeface="Canva Sans Bold"/>
              </a:rPr>
              <a:t>survival factor influence, resistance decline rate, and cytokine blocker toxicity coefficient</a:t>
            </a:r>
          </a:p>
          <a:p>
            <a:pPr marL="423504" lvl="1" indent="-211752" algn="l">
              <a:lnSpc>
                <a:spcPts val="2746"/>
              </a:lnSpc>
              <a:buFont typeface="Arial"/>
              <a:buChar char="•"/>
            </a:pPr>
            <a:r>
              <a:rPr lang="en-US" sz="1961" b="1">
                <a:solidFill>
                  <a:srgbClr val="000000"/>
                </a:solidFill>
                <a:latin typeface="Canva Sans Bold"/>
                <a:ea typeface="Canva Sans Bold"/>
                <a:cs typeface="Canva Sans Bold"/>
                <a:sym typeface="Canva Sans Bold"/>
              </a:rPr>
              <a:t>Toxicity </a:t>
            </a:r>
            <a:r>
              <a:rPr lang="en-US" sz="1961">
                <a:solidFill>
                  <a:srgbClr val="000000"/>
                </a:solidFill>
                <a:latin typeface="Canva Sans"/>
                <a:ea typeface="Canva Sans"/>
                <a:cs typeface="Canva Sans"/>
                <a:sym typeface="Canva Sans"/>
              </a:rPr>
              <a:t>outcomes were dominated by parameter interactions rather than individual parameter effects</a:t>
            </a:r>
          </a:p>
          <a:p>
            <a:pPr marL="423504" lvl="1" indent="-211752" algn="l">
              <a:lnSpc>
                <a:spcPts val="2746"/>
              </a:lnSpc>
              <a:buFont typeface="Arial"/>
              <a:buChar char="•"/>
            </a:pPr>
            <a:r>
              <a:rPr lang="en-US" sz="1961">
                <a:solidFill>
                  <a:srgbClr val="000000"/>
                </a:solidFill>
                <a:latin typeface="Canva Sans"/>
                <a:ea typeface="Canva Sans"/>
                <a:cs typeface="Canva Sans"/>
                <a:sym typeface="Canva Sans"/>
              </a:rPr>
              <a:t>Results indicated </a:t>
            </a:r>
            <a:r>
              <a:rPr lang="en-US" sz="1961" b="1">
                <a:solidFill>
                  <a:srgbClr val="000000"/>
                </a:solidFill>
                <a:latin typeface="Canva Sans Bold"/>
                <a:ea typeface="Canva Sans Bold"/>
                <a:cs typeface="Canva Sans Bold"/>
                <a:sym typeface="Canva Sans Bold"/>
              </a:rPr>
              <a:t>complex interdependencies</a:t>
            </a:r>
            <a:r>
              <a:rPr lang="en-US" sz="1961">
                <a:solidFill>
                  <a:srgbClr val="000000"/>
                </a:solidFill>
                <a:latin typeface="Canva Sans"/>
                <a:ea typeface="Canva Sans"/>
                <a:cs typeface="Canva Sans"/>
                <a:sym typeface="Canva Sans"/>
              </a:rPr>
              <a:t> within the model structure</a:t>
            </a:r>
          </a:p>
          <a:p>
            <a:pPr algn="l">
              <a:lnSpc>
                <a:spcPts val="2746"/>
              </a:lnSpc>
            </a:pPr>
            <a:endParaRPr lang="en-US" sz="1961">
              <a:solidFill>
                <a:srgbClr val="000000"/>
              </a:solidFill>
              <a:latin typeface="Canva Sans"/>
              <a:ea typeface="Canva Sans"/>
              <a:cs typeface="Canva Sans"/>
              <a:sym typeface="Canva Sans"/>
            </a:endParaRPr>
          </a:p>
        </p:txBody>
      </p:sp>
      <p:sp>
        <p:nvSpPr>
          <p:cNvPr id="14" name="TextBox 14"/>
          <p:cNvSpPr txBox="1"/>
          <p:nvPr/>
        </p:nvSpPr>
        <p:spPr>
          <a:xfrm>
            <a:off x="1705948" y="8243850"/>
            <a:ext cx="15858387" cy="1432560"/>
          </a:xfrm>
          <a:prstGeom prst="rect">
            <a:avLst/>
          </a:prstGeom>
        </p:spPr>
        <p:txBody>
          <a:bodyPr lIns="0" tIns="0" rIns="0" bIns="0" rtlCol="0" anchor="t">
            <a:spAutoFit/>
          </a:bodyPr>
          <a:lstStyle/>
          <a:p>
            <a:pPr algn="l">
              <a:lnSpc>
                <a:spcPts val="3079"/>
              </a:lnSpc>
            </a:pPr>
            <a:r>
              <a:rPr lang="en-US" sz="2199" b="1">
                <a:solidFill>
                  <a:srgbClr val="004AAD"/>
                </a:solidFill>
                <a:latin typeface="Canva Sans Bold"/>
                <a:ea typeface="Canva Sans Bold"/>
                <a:cs typeface="Canva Sans Bold"/>
                <a:sym typeface="Canva Sans Bold"/>
              </a:rPr>
              <a:t>Key take for future RL reward design:</a:t>
            </a:r>
          </a:p>
          <a:p>
            <a:pPr marL="431801" lvl="1" indent="-215900" algn="l">
              <a:lnSpc>
                <a:spcPts val="2800"/>
              </a:lnSpc>
              <a:buFont typeface="Arial"/>
              <a:buChar char="•"/>
            </a:pPr>
            <a:r>
              <a:rPr lang="en-US" sz="2000" b="1">
                <a:solidFill>
                  <a:srgbClr val="000000"/>
                </a:solidFill>
                <a:latin typeface="Canva Sans Bold"/>
                <a:ea typeface="Canva Sans Bold"/>
                <a:cs typeface="Canva Sans Bold"/>
                <a:sym typeface="Canva Sans Bold"/>
              </a:rPr>
              <a:t>SOCS3 inhibition rate as critical control parameter</a:t>
            </a:r>
            <a:r>
              <a:rPr lang="en-US" sz="2000">
                <a:solidFill>
                  <a:srgbClr val="000000"/>
                </a:solidFill>
                <a:latin typeface="Canva Sans"/>
                <a:ea typeface="Canva Sans"/>
                <a:cs typeface="Canva Sans"/>
                <a:sym typeface="Canva Sans"/>
              </a:rPr>
              <a:t> </a:t>
            </a:r>
            <a:r>
              <a:rPr lang="en-US" sz="2000" b="1">
                <a:solidFill>
                  <a:srgbClr val="000000"/>
                </a:solidFill>
                <a:latin typeface="Canva Sans Bold"/>
                <a:ea typeface="Canva Sans Bold"/>
                <a:cs typeface="Canva Sans Bold"/>
                <a:sym typeface="Canva Sans Bold"/>
              </a:rPr>
              <a:t>across multiple objectives</a:t>
            </a:r>
            <a:r>
              <a:rPr lang="en-US" sz="2000">
                <a:solidFill>
                  <a:srgbClr val="000000"/>
                </a:solidFill>
                <a:latin typeface="Canva Sans"/>
                <a:ea typeface="Canva Sans"/>
                <a:cs typeface="Canva Sans"/>
                <a:sym typeface="Canva Sans"/>
              </a:rPr>
              <a:t> =&gt; priority for RL policy optimization.</a:t>
            </a:r>
          </a:p>
          <a:p>
            <a:pPr marL="431801" lvl="1" indent="-215900" algn="l">
              <a:lnSpc>
                <a:spcPts val="2800"/>
              </a:lnSpc>
              <a:buFont typeface="Arial"/>
              <a:buChar char="•"/>
            </a:pPr>
            <a:r>
              <a:rPr lang="en-US" sz="2000" b="1">
                <a:solidFill>
                  <a:srgbClr val="000000"/>
                </a:solidFill>
                <a:latin typeface="Canva Sans Bold"/>
                <a:ea typeface="Canva Sans Bold"/>
                <a:cs typeface="Canva Sans Bold"/>
                <a:sym typeface="Canva Sans Bold"/>
              </a:rPr>
              <a:t>Complex parameter interactions dominate outcomes</a:t>
            </a:r>
            <a:r>
              <a:rPr lang="en-US" sz="2000">
                <a:solidFill>
                  <a:srgbClr val="000000"/>
                </a:solidFill>
                <a:latin typeface="Canva Sans"/>
                <a:ea typeface="Canva Sans"/>
                <a:cs typeface="Canva Sans"/>
                <a:sym typeface="Canva Sans"/>
              </a:rPr>
              <a:t> =&gt; multi-objective RL rather than simple parameter tuning approaches.</a:t>
            </a:r>
          </a:p>
          <a:p>
            <a:pPr marL="431801" lvl="1" indent="-215900" algn="l">
              <a:lnSpc>
                <a:spcPts val="2800"/>
              </a:lnSpc>
              <a:buFont typeface="Arial"/>
              <a:buChar char="•"/>
            </a:pPr>
            <a:r>
              <a:rPr lang="en-US" sz="2000" b="1">
                <a:solidFill>
                  <a:srgbClr val="000000"/>
                </a:solidFill>
                <a:latin typeface="Canva Sans Bold"/>
                <a:ea typeface="Canva Sans Bold"/>
                <a:cs typeface="Canva Sans Bold"/>
                <a:sym typeface="Canva Sans Bold"/>
              </a:rPr>
              <a:t>Robust parameter rankings</a:t>
            </a:r>
            <a:r>
              <a:rPr lang="en-US" sz="2000">
                <a:solidFill>
                  <a:srgbClr val="000000"/>
                </a:solidFill>
                <a:latin typeface="Canva Sans"/>
                <a:ea typeface="Canva Sans"/>
                <a:cs typeface="Canva Sans"/>
                <a:sym typeface="Canva Sans"/>
              </a:rPr>
              <a:t> =&gt; informing RL state representation and reward function design.</a:t>
            </a:r>
          </a:p>
        </p:txBody>
      </p:sp>
      <p:grpSp>
        <p:nvGrpSpPr>
          <p:cNvPr id="15" name="Group 15"/>
          <p:cNvGrpSpPr/>
          <p:nvPr/>
        </p:nvGrpSpPr>
        <p:grpSpPr>
          <a:xfrm>
            <a:off x="632639" y="8645325"/>
            <a:ext cx="792123" cy="667710"/>
            <a:chOff x="0" y="0"/>
            <a:chExt cx="812800" cy="685139"/>
          </a:xfrm>
        </p:grpSpPr>
        <p:sp>
          <p:nvSpPr>
            <p:cNvPr id="16" name="Freeform 16"/>
            <p:cNvSpPr/>
            <p:nvPr/>
          </p:nvSpPr>
          <p:spPr>
            <a:xfrm>
              <a:off x="0" y="0"/>
              <a:ext cx="812800" cy="685139"/>
            </a:xfrm>
            <a:custGeom>
              <a:avLst/>
              <a:gdLst/>
              <a:ahLst/>
              <a:cxnLst/>
              <a:rect l="l" t="t" r="r" b="b"/>
              <a:pathLst>
                <a:path w="812800" h="685139">
                  <a:moveTo>
                    <a:pt x="812800" y="342570"/>
                  </a:moveTo>
                  <a:lnTo>
                    <a:pt x="406400" y="0"/>
                  </a:lnTo>
                  <a:lnTo>
                    <a:pt x="406400" y="203200"/>
                  </a:lnTo>
                  <a:lnTo>
                    <a:pt x="0" y="203200"/>
                  </a:lnTo>
                  <a:lnTo>
                    <a:pt x="0" y="481939"/>
                  </a:lnTo>
                  <a:lnTo>
                    <a:pt x="406400" y="481939"/>
                  </a:lnTo>
                  <a:lnTo>
                    <a:pt x="406400" y="685139"/>
                  </a:lnTo>
                  <a:lnTo>
                    <a:pt x="812800" y="342570"/>
                  </a:lnTo>
                  <a:close/>
                </a:path>
              </a:pathLst>
            </a:custGeom>
            <a:solidFill>
              <a:srgbClr val="004AAD"/>
            </a:solidFill>
          </p:spPr>
          <p:txBody>
            <a:bodyPr/>
            <a:lstStyle/>
            <a:p>
              <a:endParaRPr lang="en-US"/>
            </a:p>
          </p:txBody>
        </p:sp>
        <p:sp>
          <p:nvSpPr>
            <p:cNvPr id="17" name="TextBox 17"/>
            <p:cNvSpPr txBox="1"/>
            <p:nvPr/>
          </p:nvSpPr>
          <p:spPr>
            <a:xfrm>
              <a:off x="0" y="174625"/>
              <a:ext cx="711200" cy="307314"/>
            </a:xfrm>
            <a:prstGeom prst="rect">
              <a:avLst/>
            </a:prstGeom>
          </p:spPr>
          <p:txBody>
            <a:bodyPr lIns="50800" tIns="50800" rIns="50800" bIns="50800" rtlCol="0" anchor="ctr"/>
            <a:lstStyle/>
            <a:p>
              <a:pPr algn="ctr">
                <a:lnSpc>
                  <a:spcPts val="1960"/>
                </a:lnSpc>
              </a:pPr>
              <a:endParaRPr/>
            </a:p>
          </p:txBody>
        </p:sp>
      </p:grpSp>
      <p:sp>
        <p:nvSpPr>
          <p:cNvPr id="18" name="TextBox 18"/>
          <p:cNvSpPr txBox="1"/>
          <p:nvPr/>
        </p:nvSpPr>
        <p:spPr>
          <a:xfrm>
            <a:off x="17584968" y="9706610"/>
            <a:ext cx="70303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7662650" y="1844985"/>
            <a:ext cx="10127056" cy="1629064"/>
            <a:chOff x="0" y="0"/>
            <a:chExt cx="2667208" cy="429054"/>
          </a:xfrm>
        </p:grpSpPr>
        <p:sp>
          <p:nvSpPr>
            <p:cNvPr id="7" name="Freeform 7"/>
            <p:cNvSpPr/>
            <p:nvPr/>
          </p:nvSpPr>
          <p:spPr>
            <a:xfrm>
              <a:off x="0" y="0"/>
              <a:ext cx="2667208" cy="429054"/>
            </a:xfrm>
            <a:custGeom>
              <a:avLst/>
              <a:gdLst/>
              <a:ahLst/>
              <a:cxnLst/>
              <a:rect l="l" t="t" r="r" b="b"/>
              <a:pathLst>
                <a:path w="2667208" h="429054">
                  <a:moveTo>
                    <a:pt x="38988" y="0"/>
                  </a:moveTo>
                  <a:lnTo>
                    <a:pt x="2628220" y="0"/>
                  </a:lnTo>
                  <a:cubicBezTo>
                    <a:pt x="2638560" y="0"/>
                    <a:pt x="2648477" y="4108"/>
                    <a:pt x="2655789" y="11419"/>
                  </a:cubicBezTo>
                  <a:cubicBezTo>
                    <a:pt x="2663101" y="18731"/>
                    <a:pt x="2667208" y="28648"/>
                    <a:pt x="2667208" y="38988"/>
                  </a:cubicBezTo>
                  <a:lnTo>
                    <a:pt x="2667208" y="390066"/>
                  </a:lnTo>
                  <a:cubicBezTo>
                    <a:pt x="2667208" y="411598"/>
                    <a:pt x="2649753" y="429054"/>
                    <a:pt x="2628220" y="429054"/>
                  </a:cubicBezTo>
                  <a:lnTo>
                    <a:pt x="38988" y="429054"/>
                  </a:lnTo>
                  <a:cubicBezTo>
                    <a:pt x="28648" y="429054"/>
                    <a:pt x="18731" y="424946"/>
                    <a:pt x="11419" y="417635"/>
                  </a:cubicBezTo>
                  <a:cubicBezTo>
                    <a:pt x="4108" y="410323"/>
                    <a:pt x="0" y="400406"/>
                    <a:pt x="0" y="390066"/>
                  </a:cubicBezTo>
                  <a:lnTo>
                    <a:pt x="0" y="38988"/>
                  </a:lnTo>
                  <a:cubicBezTo>
                    <a:pt x="0" y="17456"/>
                    <a:pt x="17456" y="0"/>
                    <a:pt x="38988" y="0"/>
                  </a:cubicBezTo>
                  <a:close/>
                </a:path>
              </a:pathLst>
            </a:custGeom>
            <a:solidFill>
              <a:srgbClr val="CEE2F7"/>
            </a:solidFill>
          </p:spPr>
          <p:txBody>
            <a:bodyPr/>
            <a:lstStyle/>
            <a:p>
              <a:endParaRPr lang="en-US"/>
            </a:p>
          </p:txBody>
        </p:sp>
        <p:sp>
          <p:nvSpPr>
            <p:cNvPr id="8" name="TextBox 8"/>
            <p:cNvSpPr txBox="1"/>
            <p:nvPr/>
          </p:nvSpPr>
          <p:spPr>
            <a:xfrm>
              <a:off x="0" y="-38100"/>
              <a:ext cx="2667208" cy="467154"/>
            </a:xfrm>
            <a:prstGeom prst="rect">
              <a:avLst/>
            </a:prstGeom>
          </p:spPr>
          <p:txBody>
            <a:bodyPr lIns="50800" tIns="50800" rIns="50800" bIns="50800" rtlCol="0" anchor="ctr"/>
            <a:lstStyle/>
            <a:p>
              <a:pPr marL="453390" lvl="1" indent="-226695" algn="l">
                <a:lnSpc>
                  <a:spcPts val="2940"/>
                </a:lnSpc>
                <a:buFont typeface="Arial"/>
                <a:buChar char="•"/>
              </a:pPr>
              <a:r>
                <a:rPr lang="en-US" sz="2100">
                  <a:solidFill>
                    <a:srgbClr val="000000"/>
                  </a:solidFill>
                  <a:latin typeface="Canva Sans"/>
                  <a:ea typeface="Canva Sans"/>
                  <a:cs typeface="Canva Sans"/>
                  <a:sym typeface="Canva Sans"/>
                </a:rPr>
                <a:t>Integrate with pathway cross-talk, Immune cell diversity, Tumor heterogeneity, and Spatial considerations</a:t>
              </a:r>
            </a:p>
          </p:txBody>
        </p:sp>
      </p:grpSp>
      <p:grpSp>
        <p:nvGrpSpPr>
          <p:cNvPr id="9" name="Group 9"/>
          <p:cNvGrpSpPr/>
          <p:nvPr/>
        </p:nvGrpSpPr>
        <p:grpSpPr>
          <a:xfrm>
            <a:off x="423353" y="1844985"/>
            <a:ext cx="4983317" cy="1629064"/>
            <a:chOff x="0" y="0"/>
            <a:chExt cx="1312479" cy="429054"/>
          </a:xfrm>
        </p:grpSpPr>
        <p:sp>
          <p:nvSpPr>
            <p:cNvPr id="10" name="Freeform 10"/>
            <p:cNvSpPr/>
            <p:nvPr/>
          </p:nvSpPr>
          <p:spPr>
            <a:xfrm>
              <a:off x="0" y="0"/>
              <a:ext cx="1312479" cy="429054"/>
            </a:xfrm>
            <a:custGeom>
              <a:avLst/>
              <a:gdLst/>
              <a:ahLst/>
              <a:cxnLst/>
              <a:rect l="l" t="t" r="r" b="b"/>
              <a:pathLst>
                <a:path w="1312479" h="429054">
                  <a:moveTo>
                    <a:pt x="0" y="0"/>
                  </a:moveTo>
                  <a:lnTo>
                    <a:pt x="1312479" y="0"/>
                  </a:lnTo>
                  <a:lnTo>
                    <a:pt x="1312479" y="429054"/>
                  </a:lnTo>
                  <a:lnTo>
                    <a:pt x="0" y="429054"/>
                  </a:lnTo>
                  <a:close/>
                </a:path>
              </a:pathLst>
            </a:custGeom>
            <a:solidFill>
              <a:srgbClr val="0097B2"/>
            </a:solidFill>
          </p:spPr>
          <p:txBody>
            <a:bodyPr/>
            <a:lstStyle/>
            <a:p>
              <a:endParaRPr lang="en-US"/>
            </a:p>
          </p:txBody>
        </p:sp>
        <p:sp>
          <p:nvSpPr>
            <p:cNvPr id="11" name="TextBox 11"/>
            <p:cNvSpPr txBox="1"/>
            <p:nvPr/>
          </p:nvSpPr>
          <p:spPr>
            <a:xfrm>
              <a:off x="0" y="-57150"/>
              <a:ext cx="1312479" cy="486204"/>
            </a:xfrm>
            <a:prstGeom prst="rect">
              <a:avLst/>
            </a:prstGeom>
          </p:spPr>
          <p:txBody>
            <a:bodyPr lIns="50800" tIns="50800" rIns="50800" bIns="50800" rtlCol="0" anchor="ctr"/>
            <a:lstStyle/>
            <a:p>
              <a:pPr algn="ctr">
                <a:lnSpc>
                  <a:spcPts val="4200"/>
                </a:lnSpc>
              </a:pPr>
              <a:r>
                <a:rPr lang="en-US" sz="3000" b="1">
                  <a:solidFill>
                    <a:srgbClr val="000000"/>
                  </a:solidFill>
                  <a:latin typeface="Canva Sans Bold"/>
                  <a:ea typeface="Canva Sans Bold"/>
                  <a:cs typeface="Canva Sans Bold"/>
                  <a:sym typeface="Canva Sans Bold"/>
                </a:rPr>
                <a:t>Model Simplifications</a:t>
              </a:r>
            </a:p>
          </p:txBody>
        </p:sp>
      </p:grpSp>
      <p:grpSp>
        <p:nvGrpSpPr>
          <p:cNvPr id="12" name="Group 12"/>
          <p:cNvGrpSpPr/>
          <p:nvPr/>
        </p:nvGrpSpPr>
        <p:grpSpPr>
          <a:xfrm>
            <a:off x="5730060" y="2006954"/>
            <a:ext cx="1609200" cy="1305128"/>
            <a:chOff x="0" y="0"/>
            <a:chExt cx="807325" cy="654774"/>
          </a:xfrm>
        </p:grpSpPr>
        <p:sp>
          <p:nvSpPr>
            <p:cNvPr id="13" name="Freeform 13"/>
            <p:cNvSpPr/>
            <p:nvPr/>
          </p:nvSpPr>
          <p:spPr>
            <a:xfrm>
              <a:off x="0" y="0"/>
              <a:ext cx="807325" cy="654774"/>
            </a:xfrm>
            <a:custGeom>
              <a:avLst/>
              <a:gdLst/>
              <a:ahLst/>
              <a:cxnLst/>
              <a:rect l="l" t="t" r="r" b="b"/>
              <a:pathLst>
                <a:path w="807325" h="654774">
                  <a:moveTo>
                    <a:pt x="807325" y="327387"/>
                  </a:moveTo>
                  <a:lnTo>
                    <a:pt x="400925" y="0"/>
                  </a:lnTo>
                  <a:lnTo>
                    <a:pt x="400925" y="203200"/>
                  </a:lnTo>
                  <a:lnTo>
                    <a:pt x="0" y="203200"/>
                  </a:lnTo>
                  <a:lnTo>
                    <a:pt x="0" y="451574"/>
                  </a:lnTo>
                  <a:lnTo>
                    <a:pt x="400925" y="451574"/>
                  </a:lnTo>
                  <a:lnTo>
                    <a:pt x="400925" y="654774"/>
                  </a:lnTo>
                  <a:lnTo>
                    <a:pt x="807325" y="327387"/>
                  </a:lnTo>
                  <a:close/>
                </a:path>
              </a:pathLst>
            </a:custGeom>
            <a:solidFill>
              <a:srgbClr val="0CC0DF"/>
            </a:solidFill>
          </p:spPr>
          <p:txBody>
            <a:bodyPr/>
            <a:lstStyle/>
            <a:p>
              <a:endParaRPr lang="en-US"/>
            </a:p>
          </p:txBody>
        </p:sp>
        <p:sp>
          <p:nvSpPr>
            <p:cNvPr id="14" name="TextBox 14"/>
            <p:cNvSpPr txBox="1"/>
            <p:nvPr/>
          </p:nvSpPr>
          <p:spPr>
            <a:xfrm>
              <a:off x="0" y="165100"/>
              <a:ext cx="705725" cy="286474"/>
            </a:xfrm>
            <a:prstGeom prst="rect">
              <a:avLst/>
            </a:prstGeom>
          </p:spPr>
          <p:txBody>
            <a:bodyPr lIns="50800" tIns="50800" rIns="50800" bIns="50800" rtlCol="0" anchor="ctr"/>
            <a:lstStyle/>
            <a:p>
              <a:pPr algn="ctr">
                <a:lnSpc>
                  <a:spcPts val="3079"/>
                </a:lnSpc>
              </a:pPr>
              <a:endParaRPr/>
            </a:p>
          </p:txBody>
        </p:sp>
      </p:grpSp>
      <p:sp>
        <p:nvSpPr>
          <p:cNvPr id="15" name="TextBox 15"/>
          <p:cNvSpPr txBox="1"/>
          <p:nvPr/>
        </p:nvSpPr>
        <p:spPr>
          <a:xfrm>
            <a:off x="5108578" y="-66675"/>
            <a:ext cx="13179422" cy="927127"/>
          </a:xfrm>
          <a:prstGeom prst="rect">
            <a:avLst/>
          </a:prstGeom>
        </p:spPr>
        <p:txBody>
          <a:bodyPr lIns="0" tIns="0" rIns="0" bIns="0" rtlCol="0" anchor="t">
            <a:spAutoFit/>
          </a:bodyPr>
          <a:lstStyle/>
          <a:p>
            <a:pPr algn="ctr">
              <a:lnSpc>
                <a:spcPts val="7699"/>
              </a:lnSpc>
            </a:pPr>
            <a:r>
              <a:rPr lang="en-US" sz="5499" b="1">
                <a:solidFill>
                  <a:srgbClr val="004AAD"/>
                </a:solidFill>
                <a:latin typeface="Canva Sans Bold"/>
                <a:ea typeface="Canva Sans Bold"/>
                <a:cs typeface="Canva Sans Bold"/>
                <a:sym typeface="Canva Sans Bold"/>
              </a:rPr>
              <a:t>Limitation &amp; Prospects</a:t>
            </a:r>
          </a:p>
        </p:txBody>
      </p:sp>
      <p:grpSp>
        <p:nvGrpSpPr>
          <p:cNvPr id="16" name="Group 16"/>
          <p:cNvGrpSpPr/>
          <p:nvPr/>
        </p:nvGrpSpPr>
        <p:grpSpPr>
          <a:xfrm>
            <a:off x="7662650" y="4202840"/>
            <a:ext cx="10127056" cy="2207798"/>
            <a:chOff x="0" y="0"/>
            <a:chExt cx="2667208" cy="581478"/>
          </a:xfrm>
        </p:grpSpPr>
        <p:sp>
          <p:nvSpPr>
            <p:cNvPr id="17" name="Freeform 17"/>
            <p:cNvSpPr/>
            <p:nvPr/>
          </p:nvSpPr>
          <p:spPr>
            <a:xfrm>
              <a:off x="0" y="0"/>
              <a:ext cx="2667208" cy="581478"/>
            </a:xfrm>
            <a:custGeom>
              <a:avLst/>
              <a:gdLst/>
              <a:ahLst/>
              <a:cxnLst/>
              <a:rect l="l" t="t" r="r" b="b"/>
              <a:pathLst>
                <a:path w="2667208" h="581478">
                  <a:moveTo>
                    <a:pt x="38988" y="0"/>
                  </a:moveTo>
                  <a:lnTo>
                    <a:pt x="2628220" y="0"/>
                  </a:lnTo>
                  <a:cubicBezTo>
                    <a:pt x="2638560" y="0"/>
                    <a:pt x="2648477" y="4108"/>
                    <a:pt x="2655789" y="11419"/>
                  </a:cubicBezTo>
                  <a:cubicBezTo>
                    <a:pt x="2663101" y="18731"/>
                    <a:pt x="2667208" y="28648"/>
                    <a:pt x="2667208" y="38988"/>
                  </a:cubicBezTo>
                  <a:lnTo>
                    <a:pt x="2667208" y="542489"/>
                  </a:lnTo>
                  <a:cubicBezTo>
                    <a:pt x="2667208" y="564022"/>
                    <a:pt x="2649753" y="581478"/>
                    <a:pt x="2628220" y="581478"/>
                  </a:cubicBezTo>
                  <a:lnTo>
                    <a:pt x="38988" y="581478"/>
                  </a:lnTo>
                  <a:cubicBezTo>
                    <a:pt x="28648" y="581478"/>
                    <a:pt x="18731" y="577370"/>
                    <a:pt x="11419" y="570058"/>
                  </a:cubicBezTo>
                  <a:cubicBezTo>
                    <a:pt x="4108" y="562747"/>
                    <a:pt x="0" y="552830"/>
                    <a:pt x="0" y="542489"/>
                  </a:cubicBezTo>
                  <a:lnTo>
                    <a:pt x="0" y="38988"/>
                  </a:lnTo>
                  <a:cubicBezTo>
                    <a:pt x="0" y="17456"/>
                    <a:pt x="17456" y="0"/>
                    <a:pt x="38988" y="0"/>
                  </a:cubicBezTo>
                  <a:close/>
                </a:path>
              </a:pathLst>
            </a:custGeom>
            <a:solidFill>
              <a:srgbClr val="CEE2F7"/>
            </a:solidFill>
          </p:spPr>
          <p:txBody>
            <a:bodyPr/>
            <a:lstStyle/>
            <a:p>
              <a:endParaRPr lang="en-US"/>
            </a:p>
          </p:txBody>
        </p:sp>
        <p:sp>
          <p:nvSpPr>
            <p:cNvPr id="18" name="TextBox 18"/>
            <p:cNvSpPr txBox="1"/>
            <p:nvPr/>
          </p:nvSpPr>
          <p:spPr>
            <a:xfrm>
              <a:off x="0" y="-38100"/>
              <a:ext cx="2667208" cy="619578"/>
            </a:xfrm>
            <a:prstGeom prst="rect">
              <a:avLst/>
            </a:prstGeom>
          </p:spPr>
          <p:txBody>
            <a:bodyPr lIns="50800" tIns="50800" rIns="50800" bIns="50800" rtlCol="0" anchor="ctr"/>
            <a:lstStyle/>
            <a:p>
              <a:pPr marL="453390" lvl="1" indent="-226695" algn="l">
                <a:lnSpc>
                  <a:spcPts val="2940"/>
                </a:lnSpc>
                <a:buFont typeface="Arial"/>
                <a:buChar char="•"/>
              </a:pPr>
              <a:r>
                <a:rPr lang="en-US" sz="2100">
                  <a:solidFill>
                    <a:srgbClr val="000000"/>
                  </a:solidFill>
                  <a:latin typeface="Canva Sans"/>
                  <a:ea typeface="Canva Sans"/>
                  <a:cs typeface="Canva Sans"/>
                  <a:sym typeface="Canva Sans"/>
                </a:rPr>
                <a:t>Context-dependence: Parameters like pathway activation rates can vary substantially across tissue types, tumor types, and individual patients.</a:t>
              </a:r>
            </a:p>
            <a:p>
              <a:pPr marL="453390" lvl="1" indent="-226695" algn="l">
                <a:lnSpc>
                  <a:spcPts val="2940"/>
                </a:lnSpc>
                <a:buFont typeface="Arial"/>
                <a:buChar char="•"/>
              </a:pPr>
              <a:r>
                <a:rPr lang="en-US" sz="2100">
                  <a:solidFill>
                    <a:srgbClr val="000000"/>
                  </a:solidFill>
                  <a:latin typeface="Canva Sans"/>
                  <a:ea typeface="Canva Sans"/>
                  <a:cs typeface="Canva Sans"/>
                  <a:sym typeface="Canva Sans"/>
                </a:rPr>
                <a:t>Temporal dynamics: Some parameters likely change over time due to disease progression or treatment effects, whereas our model treats most parameters as static.</a:t>
              </a:r>
            </a:p>
          </p:txBody>
        </p:sp>
      </p:grpSp>
      <p:grpSp>
        <p:nvGrpSpPr>
          <p:cNvPr id="19" name="Group 19"/>
          <p:cNvGrpSpPr/>
          <p:nvPr/>
        </p:nvGrpSpPr>
        <p:grpSpPr>
          <a:xfrm>
            <a:off x="423353" y="4492207"/>
            <a:ext cx="4983317" cy="1629064"/>
            <a:chOff x="0" y="0"/>
            <a:chExt cx="1312479" cy="429054"/>
          </a:xfrm>
        </p:grpSpPr>
        <p:sp>
          <p:nvSpPr>
            <p:cNvPr id="20" name="Freeform 20"/>
            <p:cNvSpPr/>
            <p:nvPr/>
          </p:nvSpPr>
          <p:spPr>
            <a:xfrm>
              <a:off x="0" y="0"/>
              <a:ext cx="1312479" cy="429054"/>
            </a:xfrm>
            <a:custGeom>
              <a:avLst/>
              <a:gdLst/>
              <a:ahLst/>
              <a:cxnLst/>
              <a:rect l="l" t="t" r="r" b="b"/>
              <a:pathLst>
                <a:path w="1312479" h="429054">
                  <a:moveTo>
                    <a:pt x="0" y="0"/>
                  </a:moveTo>
                  <a:lnTo>
                    <a:pt x="1312479" y="0"/>
                  </a:lnTo>
                  <a:lnTo>
                    <a:pt x="1312479" y="429054"/>
                  </a:lnTo>
                  <a:lnTo>
                    <a:pt x="0" y="429054"/>
                  </a:lnTo>
                  <a:close/>
                </a:path>
              </a:pathLst>
            </a:custGeom>
            <a:solidFill>
              <a:srgbClr val="0097B2"/>
            </a:solidFill>
          </p:spPr>
          <p:txBody>
            <a:bodyPr/>
            <a:lstStyle/>
            <a:p>
              <a:endParaRPr lang="en-US"/>
            </a:p>
          </p:txBody>
        </p:sp>
        <p:sp>
          <p:nvSpPr>
            <p:cNvPr id="21" name="TextBox 21"/>
            <p:cNvSpPr txBox="1"/>
            <p:nvPr/>
          </p:nvSpPr>
          <p:spPr>
            <a:xfrm>
              <a:off x="0" y="-57150"/>
              <a:ext cx="1312479" cy="486204"/>
            </a:xfrm>
            <a:prstGeom prst="rect">
              <a:avLst/>
            </a:prstGeom>
          </p:spPr>
          <p:txBody>
            <a:bodyPr lIns="50800" tIns="50800" rIns="50800" bIns="50800" rtlCol="0" anchor="ctr"/>
            <a:lstStyle/>
            <a:p>
              <a:pPr algn="ctr">
                <a:lnSpc>
                  <a:spcPts val="4200"/>
                </a:lnSpc>
              </a:pPr>
              <a:r>
                <a:rPr lang="en-US" sz="3000" b="1">
                  <a:solidFill>
                    <a:srgbClr val="000000"/>
                  </a:solidFill>
                  <a:latin typeface="Canva Sans Bold"/>
                  <a:ea typeface="Canva Sans Bold"/>
                  <a:cs typeface="Canva Sans Bold"/>
                  <a:sym typeface="Canva Sans Bold"/>
                </a:rPr>
                <a:t>Parameter Uncertainty</a:t>
              </a:r>
            </a:p>
          </p:txBody>
        </p:sp>
      </p:grpSp>
      <p:grpSp>
        <p:nvGrpSpPr>
          <p:cNvPr id="22" name="Group 22"/>
          <p:cNvGrpSpPr/>
          <p:nvPr/>
        </p:nvGrpSpPr>
        <p:grpSpPr>
          <a:xfrm>
            <a:off x="5730060" y="4654175"/>
            <a:ext cx="1609200" cy="1305128"/>
            <a:chOff x="0" y="0"/>
            <a:chExt cx="807325" cy="654774"/>
          </a:xfrm>
        </p:grpSpPr>
        <p:sp>
          <p:nvSpPr>
            <p:cNvPr id="23" name="Freeform 23"/>
            <p:cNvSpPr/>
            <p:nvPr/>
          </p:nvSpPr>
          <p:spPr>
            <a:xfrm>
              <a:off x="0" y="0"/>
              <a:ext cx="807325" cy="654774"/>
            </a:xfrm>
            <a:custGeom>
              <a:avLst/>
              <a:gdLst/>
              <a:ahLst/>
              <a:cxnLst/>
              <a:rect l="l" t="t" r="r" b="b"/>
              <a:pathLst>
                <a:path w="807325" h="654774">
                  <a:moveTo>
                    <a:pt x="807325" y="327387"/>
                  </a:moveTo>
                  <a:lnTo>
                    <a:pt x="400925" y="0"/>
                  </a:lnTo>
                  <a:lnTo>
                    <a:pt x="400925" y="203200"/>
                  </a:lnTo>
                  <a:lnTo>
                    <a:pt x="0" y="203200"/>
                  </a:lnTo>
                  <a:lnTo>
                    <a:pt x="0" y="451574"/>
                  </a:lnTo>
                  <a:lnTo>
                    <a:pt x="400925" y="451574"/>
                  </a:lnTo>
                  <a:lnTo>
                    <a:pt x="400925" y="654774"/>
                  </a:lnTo>
                  <a:lnTo>
                    <a:pt x="807325" y="327387"/>
                  </a:lnTo>
                  <a:close/>
                </a:path>
              </a:pathLst>
            </a:custGeom>
            <a:solidFill>
              <a:srgbClr val="0CC0DF"/>
            </a:solidFill>
          </p:spPr>
          <p:txBody>
            <a:bodyPr/>
            <a:lstStyle/>
            <a:p>
              <a:endParaRPr lang="en-US"/>
            </a:p>
          </p:txBody>
        </p:sp>
        <p:sp>
          <p:nvSpPr>
            <p:cNvPr id="24" name="TextBox 24"/>
            <p:cNvSpPr txBox="1"/>
            <p:nvPr/>
          </p:nvSpPr>
          <p:spPr>
            <a:xfrm>
              <a:off x="0" y="165100"/>
              <a:ext cx="705725" cy="286474"/>
            </a:xfrm>
            <a:prstGeom prst="rect">
              <a:avLst/>
            </a:prstGeom>
          </p:spPr>
          <p:txBody>
            <a:bodyPr lIns="50800" tIns="50800" rIns="50800" bIns="50800" rtlCol="0" anchor="ctr"/>
            <a:lstStyle/>
            <a:p>
              <a:pPr algn="ctr">
                <a:lnSpc>
                  <a:spcPts val="3079"/>
                </a:lnSpc>
              </a:pPr>
              <a:endParaRPr/>
            </a:p>
          </p:txBody>
        </p:sp>
      </p:grpSp>
      <p:grpSp>
        <p:nvGrpSpPr>
          <p:cNvPr id="25" name="Group 25"/>
          <p:cNvGrpSpPr/>
          <p:nvPr/>
        </p:nvGrpSpPr>
        <p:grpSpPr>
          <a:xfrm>
            <a:off x="7776661" y="7081847"/>
            <a:ext cx="10127056" cy="2719681"/>
            <a:chOff x="0" y="0"/>
            <a:chExt cx="2667208" cy="716295"/>
          </a:xfrm>
        </p:grpSpPr>
        <p:sp>
          <p:nvSpPr>
            <p:cNvPr id="26" name="Freeform 26"/>
            <p:cNvSpPr/>
            <p:nvPr/>
          </p:nvSpPr>
          <p:spPr>
            <a:xfrm>
              <a:off x="0" y="0"/>
              <a:ext cx="2667208" cy="716295"/>
            </a:xfrm>
            <a:custGeom>
              <a:avLst/>
              <a:gdLst/>
              <a:ahLst/>
              <a:cxnLst/>
              <a:rect l="l" t="t" r="r" b="b"/>
              <a:pathLst>
                <a:path w="2667208" h="716295">
                  <a:moveTo>
                    <a:pt x="38988" y="0"/>
                  </a:moveTo>
                  <a:lnTo>
                    <a:pt x="2628220" y="0"/>
                  </a:lnTo>
                  <a:cubicBezTo>
                    <a:pt x="2638560" y="0"/>
                    <a:pt x="2648477" y="4108"/>
                    <a:pt x="2655789" y="11419"/>
                  </a:cubicBezTo>
                  <a:cubicBezTo>
                    <a:pt x="2663101" y="18731"/>
                    <a:pt x="2667208" y="28648"/>
                    <a:pt x="2667208" y="38988"/>
                  </a:cubicBezTo>
                  <a:lnTo>
                    <a:pt x="2667208" y="677306"/>
                  </a:lnTo>
                  <a:cubicBezTo>
                    <a:pt x="2667208" y="698839"/>
                    <a:pt x="2649753" y="716295"/>
                    <a:pt x="2628220" y="716295"/>
                  </a:cubicBezTo>
                  <a:lnTo>
                    <a:pt x="38988" y="716295"/>
                  </a:lnTo>
                  <a:cubicBezTo>
                    <a:pt x="17456" y="716295"/>
                    <a:pt x="0" y="698839"/>
                    <a:pt x="0" y="677306"/>
                  </a:cubicBezTo>
                  <a:lnTo>
                    <a:pt x="0" y="38988"/>
                  </a:lnTo>
                  <a:cubicBezTo>
                    <a:pt x="0" y="17456"/>
                    <a:pt x="17456" y="0"/>
                    <a:pt x="38988" y="0"/>
                  </a:cubicBezTo>
                  <a:close/>
                </a:path>
              </a:pathLst>
            </a:custGeom>
            <a:solidFill>
              <a:srgbClr val="CEE2F7"/>
            </a:solidFill>
          </p:spPr>
          <p:txBody>
            <a:bodyPr/>
            <a:lstStyle/>
            <a:p>
              <a:endParaRPr lang="en-US"/>
            </a:p>
          </p:txBody>
        </p:sp>
        <p:sp>
          <p:nvSpPr>
            <p:cNvPr id="27" name="TextBox 27"/>
            <p:cNvSpPr txBox="1"/>
            <p:nvPr/>
          </p:nvSpPr>
          <p:spPr>
            <a:xfrm>
              <a:off x="0" y="-38100"/>
              <a:ext cx="2667208" cy="754395"/>
            </a:xfrm>
            <a:prstGeom prst="rect">
              <a:avLst/>
            </a:prstGeom>
          </p:spPr>
          <p:txBody>
            <a:bodyPr lIns="50800" tIns="50800" rIns="50800" bIns="50800" rtlCol="0" anchor="ctr"/>
            <a:lstStyle/>
            <a:p>
              <a:pPr marL="453390" lvl="1" indent="-226695" algn="l">
                <a:lnSpc>
                  <a:spcPts val="2940"/>
                </a:lnSpc>
                <a:buFont typeface="Arial"/>
                <a:buChar char="•"/>
              </a:pPr>
              <a:r>
                <a:rPr lang="en-US" sz="2100">
                  <a:solidFill>
                    <a:srgbClr val="000000"/>
                  </a:solidFill>
                  <a:latin typeface="Canva Sans"/>
                  <a:ea typeface="Canva Sans"/>
                  <a:cs typeface="Canva Sans"/>
                  <a:sym typeface="Canva Sans"/>
                </a:rPr>
                <a:t>High-throughput screening: Test predicted combinations in cell line panels and patient-derived organoids</a:t>
              </a:r>
            </a:p>
            <a:p>
              <a:pPr marL="453390" lvl="1" indent="-226695" algn="l">
                <a:lnSpc>
                  <a:spcPts val="2940"/>
                </a:lnSpc>
                <a:buFont typeface="Arial"/>
                <a:buChar char="•"/>
              </a:pPr>
              <a:r>
                <a:rPr lang="en-US" sz="2100">
                  <a:solidFill>
                    <a:srgbClr val="000000"/>
                  </a:solidFill>
                  <a:latin typeface="Canva Sans"/>
                  <a:ea typeface="Canva Sans"/>
                  <a:cs typeface="Canva Sans"/>
                  <a:sym typeface="Canva Sans"/>
                </a:rPr>
                <a:t>Mechanistic validation: Confirm pathway dynamics, resistance mechanisms, and immune interactions via phospho-flow and co-culture assays</a:t>
              </a:r>
            </a:p>
            <a:p>
              <a:pPr marL="453390" lvl="1" indent="-226695" algn="l">
                <a:lnSpc>
                  <a:spcPts val="2940"/>
                </a:lnSpc>
                <a:buFont typeface="Arial"/>
                <a:buChar char="•"/>
              </a:pPr>
              <a:r>
                <a:rPr lang="en-US" sz="2100">
                  <a:solidFill>
                    <a:srgbClr val="000000"/>
                  </a:solidFill>
                  <a:latin typeface="Canva Sans"/>
                  <a:ea typeface="Canva Sans"/>
                  <a:cs typeface="Canva Sans"/>
                  <a:sym typeface="Canva Sans"/>
                </a:rPr>
                <a:t>In vivo translation: Validate top strategies in syngeneic mouse models with biomarker development</a:t>
              </a:r>
            </a:p>
          </p:txBody>
        </p:sp>
      </p:grpSp>
      <p:grpSp>
        <p:nvGrpSpPr>
          <p:cNvPr id="28" name="Group 28"/>
          <p:cNvGrpSpPr/>
          <p:nvPr/>
        </p:nvGrpSpPr>
        <p:grpSpPr>
          <a:xfrm>
            <a:off x="384282" y="7627156"/>
            <a:ext cx="4983317" cy="1629064"/>
            <a:chOff x="0" y="0"/>
            <a:chExt cx="1312479" cy="429054"/>
          </a:xfrm>
        </p:grpSpPr>
        <p:sp>
          <p:nvSpPr>
            <p:cNvPr id="29" name="Freeform 29"/>
            <p:cNvSpPr/>
            <p:nvPr/>
          </p:nvSpPr>
          <p:spPr>
            <a:xfrm>
              <a:off x="0" y="0"/>
              <a:ext cx="1312479" cy="429054"/>
            </a:xfrm>
            <a:custGeom>
              <a:avLst/>
              <a:gdLst/>
              <a:ahLst/>
              <a:cxnLst/>
              <a:rect l="l" t="t" r="r" b="b"/>
              <a:pathLst>
                <a:path w="1312479" h="429054">
                  <a:moveTo>
                    <a:pt x="0" y="0"/>
                  </a:moveTo>
                  <a:lnTo>
                    <a:pt x="1312479" y="0"/>
                  </a:lnTo>
                  <a:lnTo>
                    <a:pt x="1312479" y="429054"/>
                  </a:lnTo>
                  <a:lnTo>
                    <a:pt x="0" y="429054"/>
                  </a:lnTo>
                  <a:close/>
                </a:path>
              </a:pathLst>
            </a:custGeom>
            <a:solidFill>
              <a:srgbClr val="0097B2"/>
            </a:solidFill>
          </p:spPr>
          <p:txBody>
            <a:bodyPr/>
            <a:lstStyle/>
            <a:p>
              <a:endParaRPr lang="en-US"/>
            </a:p>
          </p:txBody>
        </p:sp>
        <p:sp>
          <p:nvSpPr>
            <p:cNvPr id="30" name="TextBox 30"/>
            <p:cNvSpPr txBox="1"/>
            <p:nvPr/>
          </p:nvSpPr>
          <p:spPr>
            <a:xfrm>
              <a:off x="0" y="-57150"/>
              <a:ext cx="1312479" cy="486204"/>
            </a:xfrm>
            <a:prstGeom prst="rect">
              <a:avLst/>
            </a:prstGeom>
          </p:spPr>
          <p:txBody>
            <a:bodyPr lIns="50800" tIns="50800" rIns="50800" bIns="50800" rtlCol="0" anchor="ctr"/>
            <a:lstStyle/>
            <a:p>
              <a:pPr algn="ctr">
                <a:lnSpc>
                  <a:spcPts val="4200"/>
                </a:lnSpc>
              </a:pPr>
              <a:r>
                <a:rPr lang="en-US" sz="3000" b="1">
                  <a:solidFill>
                    <a:srgbClr val="000000"/>
                  </a:solidFill>
                  <a:latin typeface="Canva Sans Bold"/>
                  <a:ea typeface="Canva Sans Bold"/>
                  <a:cs typeface="Canva Sans Bold"/>
                  <a:sym typeface="Canva Sans Bold"/>
                </a:rPr>
                <a:t>Validation Limitations</a:t>
              </a:r>
            </a:p>
          </p:txBody>
        </p:sp>
      </p:grpSp>
      <p:grpSp>
        <p:nvGrpSpPr>
          <p:cNvPr id="31" name="Group 31"/>
          <p:cNvGrpSpPr/>
          <p:nvPr/>
        </p:nvGrpSpPr>
        <p:grpSpPr>
          <a:xfrm>
            <a:off x="5690990" y="7789124"/>
            <a:ext cx="1609200" cy="1305128"/>
            <a:chOff x="0" y="0"/>
            <a:chExt cx="807325" cy="654774"/>
          </a:xfrm>
        </p:grpSpPr>
        <p:sp>
          <p:nvSpPr>
            <p:cNvPr id="32" name="Freeform 32"/>
            <p:cNvSpPr/>
            <p:nvPr/>
          </p:nvSpPr>
          <p:spPr>
            <a:xfrm>
              <a:off x="0" y="0"/>
              <a:ext cx="807325" cy="654774"/>
            </a:xfrm>
            <a:custGeom>
              <a:avLst/>
              <a:gdLst/>
              <a:ahLst/>
              <a:cxnLst/>
              <a:rect l="l" t="t" r="r" b="b"/>
              <a:pathLst>
                <a:path w="807325" h="654774">
                  <a:moveTo>
                    <a:pt x="807325" y="327387"/>
                  </a:moveTo>
                  <a:lnTo>
                    <a:pt x="400925" y="0"/>
                  </a:lnTo>
                  <a:lnTo>
                    <a:pt x="400925" y="203200"/>
                  </a:lnTo>
                  <a:lnTo>
                    <a:pt x="0" y="203200"/>
                  </a:lnTo>
                  <a:lnTo>
                    <a:pt x="0" y="451574"/>
                  </a:lnTo>
                  <a:lnTo>
                    <a:pt x="400925" y="451574"/>
                  </a:lnTo>
                  <a:lnTo>
                    <a:pt x="400925" y="654774"/>
                  </a:lnTo>
                  <a:lnTo>
                    <a:pt x="807325" y="327387"/>
                  </a:lnTo>
                  <a:close/>
                </a:path>
              </a:pathLst>
            </a:custGeom>
            <a:solidFill>
              <a:srgbClr val="0CC0DF"/>
            </a:solidFill>
          </p:spPr>
          <p:txBody>
            <a:bodyPr/>
            <a:lstStyle/>
            <a:p>
              <a:endParaRPr lang="en-US"/>
            </a:p>
          </p:txBody>
        </p:sp>
        <p:sp>
          <p:nvSpPr>
            <p:cNvPr id="33" name="TextBox 33"/>
            <p:cNvSpPr txBox="1"/>
            <p:nvPr/>
          </p:nvSpPr>
          <p:spPr>
            <a:xfrm>
              <a:off x="0" y="165100"/>
              <a:ext cx="705725" cy="286474"/>
            </a:xfrm>
            <a:prstGeom prst="rect">
              <a:avLst/>
            </a:prstGeom>
          </p:spPr>
          <p:txBody>
            <a:bodyPr lIns="50800" tIns="50800" rIns="50800" bIns="50800" rtlCol="0" anchor="ctr"/>
            <a:lstStyle/>
            <a:p>
              <a:pPr algn="ctr">
                <a:lnSpc>
                  <a:spcPts val="3079"/>
                </a:lnSpc>
              </a:pPr>
              <a:endParaRPr/>
            </a:p>
          </p:txBody>
        </p:sp>
      </p:grpSp>
      <p:sp>
        <p:nvSpPr>
          <p:cNvPr id="34" name="Freeform 34"/>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sp>
        <p:nvSpPr>
          <p:cNvPr id="35" name="TextBox 35"/>
          <p:cNvSpPr txBox="1"/>
          <p:nvPr/>
        </p:nvSpPr>
        <p:spPr>
          <a:xfrm>
            <a:off x="17584968" y="9706610"/>
            <a:ext cx="70303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2141024" y="1151907"/>
            <a:ext cx="15720312" cy="2491066"/>
            <a:chOff x="0" y="-76200"/>
            <a:chExt cx="4140329" cy="656083"/>
          </a:xfrm>
        </p:grpSpPr>
        <p:sp>
          <p:nvSpPr>
            <p:cNvPr id="7" name="Freeform 7"/>
            <p:cNvSpPr/>
            <p:nvPr/>
          </p:nvSpPr>
          <p:spPr>
            <a:xfrm>
              <a:off x="0" y="0"/>
              <a:ext cx="4140329" cy="520061"/>
            </a:xfrm>
            <a:custGeom>
              <a:avLst/>
              <a:gdLst/>
              <a:ahLst/>
              <a:cxnLst/>
              <a:rect l="l" t="t" r="r" b="b"/>
              <a:pathLst>
                <a:path w="4140329" h="520061">
                  <a:moveTo>
                    <a:pt x="25116" y="0"/>
                  </a:moveTo>
                  <a:lnTo>
                    <a:pt x="4115213" y="0"/>
                  </a:lnTo>
                  <a:cubicBezTo>
                    <a:pt x="4129084" y="0"/>
                    <a:pt x="4140329" y="11245"/>
                    <a:pt x="4140329" y="25116"/>
                  </a:cubicBezTo>
                  <a:lnTo>
                    <a:pt x="4140329" y="494945"/>
                  </a:lnTo>
                  <a:cubicBezTo>
                    <a:pt x="4140329" y="508816"/>
                    <a:pt x="4129084" y="520061"/>
                    <a:pt x="4115213" y="520061"/>
                  </a:cubicBezTo>
                  <a:lnTo>
                    <a:pt x="25116" y="520061"/>
                  </a:lnTo>
                  <a:cubicBezTo>
                    <a:pt x="11245" y="520061"/>
                    <a:pt x="0" y="508816"/>
                    <a:pt x="0" y="494945"/>
                  </a:cubicBezTo>
                  <a:lnTo>
                    <a:pt x="0" y="25116"/>
                  </a:lnTo>
                  <a:cubicBezTo>
                    <a:pt x="0" y="11245"/>
                    <a:pt x="11245" y="0"/>
                    <a:pt x="25116" y="0"/>
                  </a:cubicBezTo>
                  <a:close/>
                </a:path>
              </a:pathLst>
            </a:custGeom>
            <a:solidFill>
              <a:srgbClr val="CEE2F7"/>
            </a:solidFill>
          </p:spPr>
          <p:txBody>
            <a:bodyPr/>
            <a:lstStyle/>
            <a:p>
              <a:endParaRPr lang="en-US"/>
            </a:p>
          </p:txBody>
        </p:sp>
        <p:sp>
          <p:nvSpPr>
            <p:cNvPr id="8" name="TextBox 8"/>
            <p:cNvSpPr txBox="1"/>
            <p:nvPr/>
          </p:nvSpPr>
          <p:spPr>
            <a:xfrm>
              <a:off x="0" y="-76200"/>
              <a:ext cx="4140329" cy="656083"/>
            </a:xfrm>
            <a:prstGeom prst="rect">
              <a:avLst/>
            </a:prstGeom>
          </p:spPr>
          <p:txBody>
            <a:bodyPr lIns="254000" tIns="254000" rIns="254000" bIns="254000" rtlCol="0" anchor="ctr"/>
            <a:lstStyle/>
            <a:p>
              <a:pPr algn="l">
                <a:lnSpc>
                  <a:spcPts val="4199"/>
                </a:lnSpc>
              </a:pPr>
              <a:r>
                <a:rPr lang="en-US" sz="2799" dirty="0">
                  <a:solidFill>
                    <a:srgbClr val="000000"/>
                  </a:solidFill>
                  <a:latin typeface="Canva Sans"/>
                  <a:ea typeface="Canva Sans"/>
                  <a:cs typeface="Canva Sans"/>
                  <a:sym typeface="Canva Sans"/>
                </a:rPr>
                <a:t>Our approach successfully identified diverse treatment strategies representing different trade-offs between tumor reduction, immune preservation, resistance prevention, and toxicity minimization.</a:t>
              </a:r>
            </a:p>
          </p:txBody>
        </p:sp>
      </p:grpSp>
      <p:grpSp>
        <p:nvGrpSpPr>
          <p:cNvPr id="9" name="Group 9"/>
          <p:cNvGrpSpPr/>
          <p:nvPr/>
        </p:nvGrpSpPr>
        <p:grpSpPr>
          <a:xfrm>
            <a:off x="2141024" y="3465760"/>
            <a:ext cx="15732501" cy="2439739"/>
            <a:chOff x="0" y="-76200"/>
            <a:chExt cx="4143539" cy="642565"/>
          </a:xfrm>
        </p:grpSpPr>
        <p:sp>
          <p:nvSpPr>
            <p:cNvPr id="10" name="Freeform 10"/>
            <p:cNvSpPr/>
            <p:nvPr/>
          </p:nvSpPr>
          <p:spPr>
            <a:xfrm>
              <a:off x="0" y="0"/>
              <a:ext cx="4143539" cy="520061"/>
            </a:xfrm>
            <a:custGeom>
              <a:avLst/>
              <a:gdLst/>
              <a:ahLst/>
              <a:cxnLst/>
              <a:rect l="l" t="t" r="r" b="b"/>
              <a:pathLst>
                <a:path w="4143539" h="520061">
                  <a:moveTo>
                    <a:pt x="25097" y="0"/>
                  </a:moveTo>
                  <a:lnTo>
                    <a:pt x="4118442" y="0"/>
                  </a:lnTo>
                  <a:cubicBezTo>
                    <a:pt x="4132303" y="0"/>
                    <a:pt x="4143539" y="11236"/>
                    <a:pt x="4143539" y="25097"/>
                  </a:cubicBezTo>
                  <a:lnTo>
                    <a:pt x="4143539" y="494964"/>
                  </a:lnTo>
                  <a:cubicBezTo>
                    <a:pt x="4143539" y="508825"/>
                    <a:pt x="4132303" y="520061"/>
                    <a:pt x="4118442" y="520061"/>
                  </a:cubicBezTo>
                  <a:lnTo>
                    <a:pt x="25097" y="520061"/>
                  </a:lnTo>
                  <a:cubicBezTo>
                    <a:pt x="11236" y="520061"/>
                    <a:pt x="0" y="508825"/>
                    <a:pt x="0" y="494964"/>
                  </a:cubicBezTo>
                  <a:lnTo>
                    <a:pt x="0" y="25097"/>
                  </a:lnTo>
                  <a:cubicBezTo>
                    <a:pt x="0" y="11236"/>
                    <a:pt x="11236" y="0"/>
                    <a:pt x="25097" y="0"/>
                  </a:cubicBezTo>
                  <a:close/>
                </a:path>
              </a:pathLst>
            </a:custGeom>
            <a:solidFill>
              <a:srgbClr val="CEE2F7"/>
            </a:solidFill>
          </p:spPr>
          <p:txBody>
            <a:bodyPr/>
            <a:lstStyle/>
            <a:p>
              <a:endParaRPr lang="en-US"/>
            </a:p>
          </p:txBody>
        </p:sp>
        <p:sp>
          <p:nvSpPr>
            <p:cNvPr id="11" name="TextBox 11"/>
            <p:cNvSpPr txBox="1"/>
            <p:nvPr/>
          </p:nvSpPr>
          <p:spPr>
            <a:xfrm>
              <a:off x="0" y="-76200"/>
              <a:ext cx="4143539" cy="642565"/>
            </a:xfrm>
            <a:prstGeom prst="rect">
              <a:avLst/>
            </a:prstGeom>
          </p:spPr>
          <p:txBody>
            <a:bodyPr lIns="254000" tIns="254000" rIns="254000" bIns="254000" rtlCol="0" anchor="ctr"/>
            <a:lstStyle/>
            <a:p>
              <a:pPr algn="l">
                <a:lnSpc>
                  <a:spcPts val="4199"/>
                </a:lnSpc>
              </a:pPr>
              <a:r>
                <a:rPr lang="en-US" sz="2799" dirty="0">
                  <a:solidFill>
                    <a:srgbClr val="000000"/>
                  </a:solidFill>
                  <a:latin typeface="Canva Sans"/>
                  <a:ea typeface="Canva Sans"/>
                  <a:cs typeface="Canva Sans"/>
                  <a:sym typeface="Canva Sans"/>
                </a:rPr>
                <a:t>Our results reveal fundamental biological trade-offs in JAK/STAT3 targeting, particularly between tumor control and immune preservation, and suggest that different intervention strategies may be optimal depending on disease context and treatment priorities. </a:t>
              </a:r>
            </a:p>
          </p:txBody>
        </p:sp>
      </p:grpSp>
      <p:grpSp>
        <p:nvGrpSpPr>
          <p:cNvPr id="12" name="Group 12"/>
          <p:cNvGrpSpPr/>
          <p:nvPr/>
        </p:nvGrpSpPr>
        <p:grpSpPr>
          <a:xfrm>
            <a:off x="2141024" y="5728285"/>
            <a:ext cx="15720312" cy="2551850"/>
            <a:chOff x="0" y="-76200"/>
            <a:chExt cx="4140329" cy="672092"/>
          </a:xfrm>
        </p:grpSpPr>
        <p:sp>
          <p:nvSpPr>
            <p:cNvPr id="13" name="Freeform 13"/>
            <p:cNvSpPr/>
            <p:nvPr/>
          </p:nvSpPr>
          <p:spPr>
            <a:xfrm>
              <a:off x="0" y="0"/>
              <a:ext cx="4140329" cy="520061"/>
            </a:xfrm>
            <a:custGeom>
              <a:avLst/>
              <a:gdLst/>
              <a:ahLst/>
              <a:cxnLst/>
              <a:rect l="l" t="t" r="r" b="b"/>
              <a:pathLst>
                <a:path w="4140329" h="520061">
                  <a:moveTo>
                    <a:pt x="25116" y="0"/>
                  </a:moveTo>
                  <a:lnTo>
                    <a:pt x="4115213" y="0"/>
                  </a:lnTo>
                  <a:cubicBezTo>
                    <a:pt x="4129084" y="0"/>
                    <a:pt x="4140329" y="11245"/>
                    <a:pt x="4140329" y="25116"/>
                  </a:cubicBezTo>
                  <a:lnTo>
                    <a:pt x="4140329" y="494945"/>
                  </a:lnTo>
                  <a:cubicBezTo>
                    <a:pt x="4140329" y="508816"/>
                    <a:pt x="4129084" y="520061"/>
                    <a:pt x="4115213" y="520061"/>
                  </a:cubicBezTo>
                  <a:lnTo>
                    <a:pt x="25116" y="520061"/>
                  </a:lnTo>
                  <a:cubicBezTo>
                    <a:pt x="11245" y="520061"/>
                    <a:pt x="0" y="508816"/>
                    <a:pt x="0" y="494945"/>
                  </a:cubicBezTo>
                  <a:lnTo>
                    <a:pt x="0" y="25116"/>
                  </a:lnTo>
                  <a:cubicBezTo>
                    <a:pt x="0" y="11245"/>
                    <a:pt x="11245" y="0"/>
                    <a:pt x="25116" y="0"/>
                  </a:cubicBezTo>
                  <a:close/>
                </a:path>
              </a:pathLst>
            </a:custGeom>
            <a:solidFill>
              <a:srgbClr val="CEE2F7"/>
            </a:solidFill>
          </p:spPr>
          <p:txBody>
            <a:bodyPr/>
            <a:lstStyle/>
            <a:p>
              <a:endParaRPr lang="en-US"/>
            </a:p>
          </p:txBody>
        </p:sp>
        <p:sp>
          <p:nvSpPr>
            <p:cNvPr id="14" name="TextBox 14"/>
            <p:cNvSpPr txBox="1"/>
            <p:nvPr/>
          </p:nvSpPr>
          <p:spPr>
            <a:xfrm>
              <a:off x="0" y="-76200"/>
              <a:ext cx="4140329" cy="672092"/>
            </a:xfrm>
            <a:prstGeom prst="rect">
              <a:avLst/>
            </a:prstGeom>
          </p:spPr>
          <p:txBody>
            <a:bodyPr lIns="254000" tIns="254000" rIns="254000" bIns="254000" rtlCol="0" anchor="ctr"/>
            <a:lstStyle/>
            <a:p>
              <a:pPr algn="l">
                <a:lnSpc>
                  <a:spcPts val="4199"/>
                </a:lnSpc>
              </a:pPr>
              <a:r>
                <a:rPr lang="en-US" sz="2799" dirty="0">
                  <a:solidFill>
                    <a:srgbClr val="000000"/>
                  </a:solidFill>
                  <a:latin typeface="Canva Sans"/>
                  <a:ea typeface="Canva Sans"/>
                  <a:cs typeface="Canva Sans"/>
                  <a:sym typeface="Canva Sans"/>
                </a:rPr>
                <a:t>Sensitivity analysis identified key biological parameters that most significantly influence treatment outcomes, providing guidance for RL rewards design and potential biomarkers for further Bayesian PD precision dosing.</a:t>
              </a:r>
            </a:p>
          </p:txBody>
        </p:sp>
      </p:grpSp>
      <p:sp>
        <p:nvSpPr>
          <p:cNvPr id="15" name="Freeform 15"/>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grpSp>
        <p:nvGrpSpPr>
          <p:cNvPr id="16" name="Group 16"/>
          <p:cNvGrpSpPr/>
          <p:nvPr/>
        </p:nvGrpSpPr>
        <p:grpSpPr>
          <a:xfrm>
            <a:off x="2141024" y="7990811"/>
            <a:ext cx="15720312" cy="2003719"/>
            <a:chOff x="0" y="-76200"/>
            <a:chExt cx="4140329" cy="527728"/>
          </a:xfrm>
        </p:grpSpPr>
        <p:sp>
          <p:nvSpPr>
            <p:cNvPr id="17" name="Freeform 17"/>
            <p:cNvSpPr/>
            <p:nvPr/>
          </p:nvSpPr>
          <p:spPr>
            <a:xfrm>
              <a:off x="0" y="0"/>
              <a:ext cx="4140329" cy="413327"/>
            </a:xfrm>
            <a:custGeom>
              <a:avLst/>
              <a:gdLst/>
              <a:ahLst/>
              <a:cxnLst/>
              <a:rect l="l" t="t" r="r" b="b"/>
              <a:pathLst>
                <a:path w="4140329" h="413327">
                  <a:moveTo>
                    <a:pt x="25116" y="0"/>
                  </a:moveTo>
                  <a:lnTo>
                    <a:pt x="4115213" y="0"/>
                  </a:lnTo>
                  <a:cubicBezTo>
                    <a:pt x="4129084" y="0"/>
                    <a:pt x="4140329" y="11245"/>
                    <a:pt x="4140329" y="25116"/>
                  </a:cubicBezTo>
                  <a:lnTo>
                    <a:pt x="4140329" y="388211"/>
                  </a:lnTo>
                  <a:cubicBezTo>
                    <a:pt x="4140329" y="402082"/>
                    <a:pt x="4129084" y="413327"/>
                    <a:pt x="4115213" y="413327"/>
                  </a:cubicBezTo>
                  <a:lnTo>
                    <a:pt x="25116" y="413327"/>
                  </a:lnTo>
                  <a:cubicBezTo>
                    <a:pt x="11245" y="413327"/>
                    <a:pt x="0" y="402082"/>
                    <a:pt x="0" y="388211"/>
                  </a:cubicBezTo>
                  <a:lnTo>
                    <a:pt x="0" y="25116"/>
                  </a:lnTo>
                  <a:cubicBezTo>
                    <a:pt x="0" y="11245"/>
                    <a:pt x="11245" y="0"/>
                    <a:pt x="25116" y="0"/>
                  </a:cubicBezTo>
                  <a:close/>
                </a:path>
              </a:pathLst>
            </a:custGeom>
            <a:solidFill>
              <a:srgbClr val="CEE2F7"/>
            </a:solidFill>
          </p:spPr>
          <p:txBody>
            <a:bodyPr/>
            <a:lstStyle/>
            <a:p>
              <a:endParaRPr lang="en-US"/>
            </a:p>
          </p:txBody>
        </p:sp>
        <p:sp>
          <p:nvSpPr>
            <p:cNvPr id="18" name="TextBox 18"/>
            <p:cNvSpPr txBox="1"/>
            <p:nvPr/>
          </p:nvSpPr>
          <p:spPr>
            <a:xfrm>
              <a:off x="0" y="-76200"/>
              <a:ext cx="4140329" cy="527728"/>
            </a:xfrm>
            <a:prstGeom prst="rect">
              <a:avLst/>
            </a:prstGeom>
          </p:spPr>
          <p:txBody>
            <a:bodyPr lIns="254000" tIns="254000" rIns="254000" bIns="254000" rtlCol="0" anchor="ctr"/>
            <a:lstStyle/>
            <a:p>
              <a:pPr algn="l">
                <a:lnSpc>
                  <a:spcPts val="4199"/>
                </a:lnSpc>
              </a:pPr>
              <a:r>
                <a:rPr lang="en-US" sz="2799" dirty="0">
                  <a:solidFill>
                    <a:srgbClr val="000000"/>
                  </a:solidFill>
                  <a:latin typeface="Canva Sans"/>
                  <a:ea typeface="Canva Sans"/>
                  <a:cs typeface="Canva Sans"/>
                  <a:sym typeface="Canva Sans"/>
                </a:rPr>
                <a:t>Drug development guidance: selecting drug combinations, Phase 1 dosing ranges, patient biomarkers, and designing adaptive trials balancing multiple objectives.</a:t>
              </a:r>
            </a:p>
          </p:txBody>
        </p:sp>
      </p:grpSp>
      <p:grpSp>
        <p:nvGrpSpPr>
          <p:cNvPr id="19" name="Group 19"/>
          <p:cNvGrpSpPr/>
          <p:nvPr/>
        </p:nvGrpSpPr>
        <p:grpSpPr>
          <a:xfrm>
            <a:off x="393638" y="1758048"/>
            <a:ext cx="1340969" cy="134096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txBody>
            <a:bodyPr/>
            <a:lstStyle/>
            <a:p>
              <a:endParaRPr lang="en-US"/>
            </a:p>
          </p:txBody>
        </p:sp>
        <p:sp>
          <p:nvSpPr>
            <p:cNvPr id="21" name="TextBox 21"/>
            <p:cNvSpPr txBox="1"/>
            <p:nvPr/>
          </p:nvSpPr>
          <p:spPr>
            <a:xfrm>
              <a:off x="76200" y="180975"/>
              <a:ext cx="660400" cy="555625"/>
            </a:xfrm>
            <a:prstGeom prst="rect">
              <a:avLst/>
            </a:prstGeom>
          </p:spPr>
          <p:txBody>
            <a:bodyPr lIns="50800" tIns="50800" rIns="50800" bIns="50800" rtlCol="0" anchor="ctr"/>
            <a:lstStyle/>
            <a:p>
              <a:pPr algn="ctr">
                <a:lnSpc>
                  <a:spcPts val="4800"/>
                </a:lnSpc>
              </a:pPr>
              <a:r>
                <a:rPr lang="en-US" sz="5000" b="1" spc="-5">
                  <a:solidFill>
                    <a:srgbClr val="FFFFFF"/>
                  </a:solidFill>
                  <a:latin typeface="Canva Sans Bold"/>
                  <a:ea typeface="Canva Sans Bold"/>
                  <a:cs typeface="Canva Sans Bold"/>
                  <a:sym typeface="Canva Sans Bold"/>
                </a:rPr>
                <a:t>1</a:t>
              </a:r>
            </a:p>
          </p:txBody>
        </p:sp>
      </p:grpSp>
      <p:sp>
        <p:nvSpPr>
          <p:cNvPr id="22" name="TextBox 22"/>
          <p:cNvSpPr txBox="1"/>
          <p:nvPr/>
        </p:nvSpPr>
        <p:spPr>
          <a:xfrm>
            <a:off x="5108578" y="-66675"/>
            <a:ext cx="13179422" cy="927100"/>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Conclusion</a:t>
            </a:r>
          </a:p>
        </p:txBody>
      </p:sp>
      <p:grpSp>
        <p:nvGrpSpPr>
          <p:cNvPr id="23" name="Group 23"/>
          <p:cNvGrpSpPr/>
          <p:nvPr/>
        </p:nvGrpSpPr>
        <p:grpSpPr>
          <a:xfrm>
            <a:off x="393638" y="4071901"/>
            <a:ext cx="1340969" cy="1340969"/>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txBody>
            <a:bodyPr/>
            <a:lstStyle/>
            <a:p>
              <a:endParaRPr lang="en-US"/>
            </a:p>
          </p:txBody>
        </p:sp>
        <p:sp>
          <p:nvSpPr>
            <p:cNvPr id="25" name="TextBox 25"/>
            <p:cNvSpPr txBox="1"/>
            <p:nvPr/>
          </p:nvSpPr>
          <p:spPr>
            <a:xfrm>
              <a:off x="76200" y="180975"/>
              <a:ext cx="660400" cy="555625"/>
            </a:xfrm>
            <a:prstGeom prst="rect">
              <a:avLst/>
            </a:prstGeom>
          </p:spPr>
          <p:txBody>
            <a:bodyPr lIns="50800" tIns="50800" rIns="50800" bIns="50800" rtlCol="0" anchor="ctr"/>
            <a:lstStyle/>
            <a:p>
              <a:pPr algn="ctr">
                <a:lnSpc>
                  <a:spcPts val="4800"/>
                </a:lnSpc>
              </a:pPr>
              <a:r>
                <a:rPr lang="en-US" sz="5000" b="1" spc="-5">
                  <a:solidFill>
                    <a:srgbClr val="FFFFFF"/>
                  </a:solidFill>
                  <a:latin typeface="Canva Sans Bold"/>
                  <a:ea typeface="Canva Sans Bold"/>
                  <a:cs typeface="Canva Sans Bold"/>
                  <a:sym typeface="Canva Sans Bold"/>
                </a:rPr>
                <a:t>2</a:t>
              </a:r>
            </a:p>
          </p:txBody>
        </p:sp>
      </p:grpSp>
      <p:grpSp>
        <p:nvGrpSpPr>
          <p:cNvPr id="26" name="Group 26"/>
          <p:cNvGrpSpPr/>
          <p:nvPr/>
        </p:nvGrpSpPr>
        <p:grpSpPr>
          <a:xfrm>
            <a:off x="393638" y="6334427"/>
            <a:ext cx="1340969" cy="1340969"/>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txBody>
            <a:bodyPr/>
            <a:lstStyle/>
            <a:p>
              <a:endParaRPr lang="en-US"/>
            </a:p>
          </p:txBody>
        </p:sp>
        <p:sp>
          <p:nvSpPr>
            <p:cNvPr id="28" name="TextBox 28"/>
            <p:cNvSpPr txBox="1"/>
            <p:nvPr/>
          </p:nvSpPr>
          <p:spPr>
            <a:xfrm>
              <a:off x="76200" y="180975"/>
              <a:ext cx="660400" cy="555625"/>
            </a:xfrm>
            <a:prstGeom prst="rect">
              <a:avLst/>
            </a:prstGeom>
          </p:spPr>
          <p:txBody>
            <a:bodyPr lIns="50800" tIns="50800" rIns="50800" bIns="50800" rtlCol="0" anchor="ctr"/>
            <a:lstStyle/>
            <a:p>
              <a:pPr algn="ctr">
                <a:lnSpc>
                  <a:spcPts val="4800"/>
                </a:lnSpc>
              </a:pPr>
              <a:r>
                <a:rPr lang="en-US" sz="5000" b="1" spc="-5">
                  <a:solidFill>
                    <a:srgbClr val="FFFFFF"/>
                  </a:solidFill>
                  <a:latin typeface="Canva Sans Bold"/>
                  <a:ea typeface="Canva Sans Bold"/>
                  <a:cs typeface="Canva Sans Bold"/>
                  <a:sym typeface="Canva Sans Bold"/>
                </a:rPr>
                <a:t>3</a:t>
              </a:r>
            </a:p>
          </p:txBody>
        </p:sp>
      </p:grpSp>
      <p:grpSp>
        <p:nvGrpSpPr>
          <p:cNvPr id="29" name="Group 29"/>
          <p:cNvGrpSpPr/>
          <p:nvPr/>
        </p:nvGrpSpPr>
        <p:grpSpPr>
          <a:xfrm>
            <a:off x="393638" y="8394325"/>
            <a:ext cx="1340969" cy="1340969"/>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txBody>
            <a:bodyPr/>
            <a:lstStyle/>
            <a:p>
              <a:endParaRPr lang="en-US"/>
            </a:p>
          </p:txBody>
        </p:sp>
        <p:sp>
          <p:nvSpPr>
            <p:cNvPr id="31" name="TextBox 31"/>
            <p:cNvSpPr txBox="1"/>
            <p:nvPr/>
          </p:nvSpPr>
          <p:spPr>
            <a:xfrm>
              <a:off x="76200" y="180975"/>
              <a:ext cx="660400" cy="555625"/>
            </a:xfrm>
            <a:prstGeom prst="rect">
              <a:avLst/>
            </a:prstGeom>
          </p:spPr>
          <p:txBody>
            <a:bodyPr lIns="50800" tIns="50800" rIns="50800" bIns="50800" rtlCol="0" anchor="ctr"/>
            <a:lstStyle/>
            <a:p>
              <a:pPr algn="ctr">
                <a:lnSpc>
                  <a:spcPts val="4800"/>
                </a:lnSpc>
              </a:pPr>
              <a:r>
                <a:rPr lang="en-US" sz="5000" b="1" spc="-5">
                  <a:solidFill>
                    <a:srgbClr val="FFFFFF"/>
                  </a:solidFill>
                  <a:latin typeface="Canva Sans Bold"/>
                  <a:ea typeface="Canva Sans Bold"/>
                  <a:cs typeface="Canva Sans Bold"/>
                  <a:sym typeface="Canva Sans Bold"/>
                </a:rPr>
                <a:t>4</a:t>
              </a:r>
            </a:p>
          </p:txBody>
        </p:sp>
      </p:grpSp>
      <p:sp>
        <p:nvSpPr>
          <p:cNvPr id="32" name="TextBox 32"/>
          <p:cNvSpPr txBox="1"/>
          <p:nvPr/>
        </p:nvSpPr>
        <p:spPr>
          <a:xfrm>
            <a:off x="17584968" y="9706610"/>
            <a:ext cx="70303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66775"/>
            <a:ext cx="18288000" cy="0"/>
          </a:xfrm>
          <a:prstGeom prst="line">
            <a:avLst/>
          </a:prstGeom>
          <a:ln w="19050" cap="flat">
            <a:solidFill>
              <a:srgbClr val="000000"/>
            </a:solidFill>
            <a:prstDash val="solid"/>
            <a:headEnd type="none" w="sm" len="sm"/>
            <a:tailEnd type="none" w="sm" len="sm"/>
          </a:ln>
        </p:spPr>
        <p:txBody>
          <a:bodyPr/>
          <a:lstStyle/>
          <a:p>
            <a:endParaRPr lang="en-US"/>
          </a:p>
        </p:txBody>
      </p:sp>
      <p:sp>
        <p:nvSpPr>
          <p:cNvPr id="3" name="Freeform 3"/>
          <p:cNvSpPr/>
          <p:nvPr/>
        </p:nvSpPr>
        <p:spPr>
          <a:xfrm>
            <a:off x="19050" y="28575"/>
            <a:ext cx="808896" cy="783348"/>
          </a:xfrm>
          <a:custGeom>
            <a:avLst/>
            <a:gdLst/>
            <a:ahLst/>
            <a:cxnLst/>
            <a:rect l="l" t="t" r="r" b="b"/>
            <a:pathLst>
              <a:path w="808896" h="783348">
                <a:moveTo>
                  <a:pt x="0" y="0"/>
                </a:moveTo>
                <a:lnTo>
                  <a:pt x="808896" y="0"/>
                </a:lnTo>
                <a:lnTo>
                  <a:pt x="808896" y="783348"/>
                </a:lnTo>
                <a:lnTo>
                  <a:pt x="0" y="783348"/>
                </a:lnTo>
                <a:lnTo>
                  <a:pt x="0" y="0"/>
                </a:lnTo>
                <a:close/>
              </a:path>
            </a:pathLst>
          </a:custGeom>
          <a:blipFill>
            <a:blip r:embed="rId3"/>
            <a:stretch>
              <a:fillRect b="-647"/>
            </a:stretch>
          </a:blipFill>
        </p:spPr>
        <p:txBody>
          <a:bodyPr/>
          <a:lstStyle/>
          <a:p>
            <a:endParaRPr lang="en-US"/>
          </a:p>
        </p:txBody>
      </p:sp>
      <p:sp>
        <p:nvSpPr>
          <p:cNvPr id="4" name="Freeform 4"/>
          <p:cNvSpPr/>
          <p:nvPr/>
        </p:nvSpPr>
        <p:spPr>
          <a:xfrm>
            <a:off x="905611" y="28575"/>
            <a:ext cx="864418" cy="783348"/>
          </a:xfrm>
          <a:custGeom>
            <a:avLst/>
            <a:gdLst/>
            <a:ahLst/>
            <a:cxnLst/>
            <a:rect l="l" t="t" r="r" b="b"/>
            <a:pathLst>
              <a:path w="864418" h="783348">
                <a:moveTo>
                  <a:pt x="0" y="0"/>
                </a:moveTo>
                <a:lnTo>
                  <a:pt x="864418" y="0"/>
                </a:lnTo>
                <a:lnTo>
                  <a:pt x="864418" y="783348"/>
                </a:lnTo>
                <a:lnTo>
                  <a:pt x="0" y="783348"/>
                </a:lnTo>
                <a:lnTo>
                  <a:pt x="0" y="0"/>
                </a:lnTo>
                <a:close/>
              </a:path>
            </a:pathLst>
          </a:custGeom>
          <a:blipFill>
            <a:blip r:embed="rId4"/>
            <a:stretch>
              <a:fillRect l="-37746" r="-35277"/>
            </a:stretch>
          </a:blipFill>
        </p:spPr>
        <p:txBody>
          <a:bodyPr/>
          <a:lstStyle/>
          <a:p>
            <a:endParaRPr lang="en-US"/>
          </a:p>
        </p:txBody>
      </p:sp>
      <p:sp>
        <p:nvSpPr>
          <p:cNvPr id="5" name="Freeform 5"/>
          <p:cNvSpPr/>
          <p:nvPr/>
        </p:nvSpPr>
        <p:spPr>
          <a:xfrm>
            <a:off x="1922022" y="121527"/>
            <a:ext cx="1761104" cy="783348"/>
          </a:xfrm>
          <a:custGeom>
            <a:avLst/>
            <a:gdLst/>
            <a:ahLst/>
            <a:cxnLst/>
            <a:rect l="l" t="t" r="r" b="b"/>
            <a:pathLst>
              <a:path w="1761104" h="783348">
                <a:moveTo>
                  <a:pt x="0" y="0"/>
                </a:moveTo>
                <a:lnTo>
                  <a:pt x="1761104" y="0"/>
                </a:lnTo>
                <a:lnTo>
                  <a:pt x="1761104" y="783348"/>
                </a:lnTo>
                <a:lnTo>
                  <a:pt x="0" y="783348"/>
                </a:lnTo>
                <a:lnTo>
                  <a:pt x="0" y="0"/>
                </a:lnTo>
                <a:close/>
              </a:path>
            </a:pathLst>
          </a:custGeom>
          <a:blipFill>
            <a:blip r:embed="rId5"/>
            <a:stretch>
              <a:fillRect/>
            </a:stretch>
          </a:blipFill>
        </p:spPr>
        <p:txBody>
          <a:bodyPr/>
          <a:lstStyle/>
          <a:p>
            <a:endParaRPr lang="en-US"/>
          </a:p>
        </p:txBody>
      </p:sp>
      <p:sp>
        <p:nvSpPr>
          <p:cNvPr id="6" name="Freeform 6"/>
          <p:cNvSpPr/>
          <p:nvPr/>
        </p:nvSpPr>
        <p:spPr>
          <a:xfrm>
            <a:off x="3711701" y="28575"/>
            <a:ext cx="1342883" cy="783348"/>
          </a:xfrm>
          <a:custGeom>
            <a:avLst/>
            <a:gdLst/>
            <a:ahLst/>
            <a:cxnLst/>
            <a:rect l="l" t="t" r="r" b="b"/>
            <a:pathLst>
              <a:path w="1342883" h="783348">
                <a:moveTo>
                  <a:pt x="0" y="0"/>
                </a:moveTo>
                <a:lnTo>
                  <a:pt x="1342883" y="0"/>
                </a:lnTo>
                <a:lnTo>
                  <a:pt x="1342883" y="783348"/>
                </a:lnTo>
                <a:lnTo>
                  <a:pt x="0" y="783348"/>
                </a:lnTo>
                <a:lnTo>
                  <a:pt x="0" y="0"/>
                </a:lnTo>
                <a:close/>
              </a:path>
            </a:pathLst>
          </a:custGeom>
          <a:blipFill>
            <a:blip r:embed="rId6"/>
            <a:stretch>
              <a:fillRect/>
            </a:stretch>
          </a:blipFill>
        </p:spPr>
        <p:txBody>
          <a:bodyPr/>
          <a:lstStyle/>
          <a:p>
            <a:endParaRPr lang="en-US"/>
          </a:p>
        </p:txBody>
      </p:sp>
      <p:grpSp>
        <p:nvGrpSpPr>
          <p:cNvPr id="7" name="Group 7"/>
          <p:cNvGrpSpPr/>
          <p:nvPr/>
        </p:nvGrpSpPr>
        <p:grpSpPr>
          <a:xfrm>
            <a:off x="1337820" y="6009942"/>
            <a:ext cx="2910974" cy="3133327"/>
            <a:chOff x="0" y="0"/>
            <a:chExt cx="655071" cy="705108"/>
          </a:xfrm>
        </p:grpSpPr>
        <p:sp>
          <p:nvSpPr>
            <p:cNvPr id="8" name="Freeform 8"/>
            <p:cNvSpPr/>
            <p:nvPr/>
          </p:nvSpPr>
          <p:spPr>
            <a:xfrm>
              <a:off x="0" y="0"/>
              <a:ext cx="655071" cy="705108"/>
            </a:xfrm>
            <a:custGeom>
              <a:avLst/>
              <a:gdLst/>
              <a:ahLst/>
              <a:cxnLst/>
              <a:rect l="l" t="t" r="r" b="b"/>
              <a:pathLst>
                <a:path w="655071" h="705108">
                  <a:moveTo>
                    <a:pt x="0" y="0"/>
                  </a:moveTo>
                  <a:lnTo>
                    <a:pt x="655071" y="0"/>
                  </a:lnTo>
                  <a:lnTo>
                    <a:pt x="655071" y="705108"/>
                  </a:lnTo>
                  <a:lnTo>
                    <a:pt x="0" y="705108"/>
                  </a:lnTo>
                  <a:close/>
                </a:path>
              </a:pathLst>
            </a:custGeom>
            <a:solidFill>
              <a:srgbClr val="000000">
                <a:alpha val="0"/>
              </a:srgbClr>
            </a:solidFill>
            <a:ln w="12700">
              <a:solidFill>
                <a:srgbClr val="000000"/>
              </a:solidFill>
            </a:ln>
          </p:spPr>
          <p:txBody>
            <a:bodyPr/>
            <a:lstStyle/>
            <a:p>
              <a:endParaRPr lang="en-US"/>
            </a:p>
          </p:txBody>
        </p:sp>
      </p:grpSp>
      <p:grpSp>
        <p:nvGrpSpPr>
          <p:cNvPr id="9" name="Group 9"/>
          <p:cNvGrpSpPr/>
          <p:nvPr/>
        </p:nvGrpSpPr>
        <p:grpSpPr>
          <a:xfrm>
            <a:off x="1337820" y="9143269"/>
            <a:ext cx="2910974" cy="495192"/>
            <a:chOff x="0" y="0"/>
            <a:chExt cx="1021461" cy="173763"/>
          </a:xfrm>
        </p:grpSpPr>
        <p:sp>
          <p:nvSpPr>
            <p:cNvPr id="10" name="Freeform 10"/>
            <p:cNvSpPr/>
            <p:nvPr/>
          </p:nvSpPr>
          <p:spPr>
            <a:xfrm>
              <a:off x="0" y="0"/>
              <a:ext cx="1021461" cy="173763"/>
            </a:xfrm>
            <a:custGeom>
              <a:avLst/>
              <a:gdLst/>
              <a:ahLst/>
              <a:cxnLst/>
              <a:rect l="l" t="t" r="r" b="b"/>
              <a:pathLst>
                <a:path w="1021461" h="173763">
                  <a:moveTo>
                    <a:pt x="0" y="0"/>
                  </a:moveTo>
                  <a:lnTo>
                    <a:pt x="1021461" y="0"/>
                  </a:lnTo>
                  <a:lnTo>
                    <a:pt x="1021461" y="173763"/>
                  </a:lnTo>
                  <a:lnTo>
                    <a:pt x="0" y="173763"/>
                  </a:lnTo>
                  <a:close/>
                </a:path>
              </a:pathLst>
            </a:custGeom>
            <a:solidFill>
              <a:srgbClr val="004AAD"/>
            </a:solidFill>
          </p:spPr>
          <p:txBody>
            <a:bodyPr/>
            <a:lstStyle/>
            <a:p>
              <a:endParaRPr lang="en-US"/>
            </a:p>
          </p:txBody>
        </p:sp>
        <p:sp>
          <p:nvSpPr>
            <p:cNvPr id="11" name="TextBox 11"/>
            <p:cNvSpPr txBox="1"/>
            <p:nvPr/>
          </p:nvSpPr>
          <p:spPr>
            <a:xfrm>
              <a:off x="0" y="-38100"/>
              <a:ext cx="1021461" cy="211863"/>
            </a:xfrm>
            <a:prstGeom prst="rect">
              <a:avLst/>
            </a:prstGeom>
          </p:spPr>
          <p:txBody>
            <a:bodyPr lIns="50800" tIns="50800" rIns="50800" bIns="50800" rtlCol="0" anchor="ctr"/>
            <a:lstStyle/>
            <a:p>
              <a:pPr algn="ctr">
                <a:lnSpc>
                  <a:spcPts val="2940"/>
                </a:lnSpc>
              </a:pPr>
              <a:endParaRPr/>
            </a:p>
          </p:txBody>
        </p:sp>
      </p:grpSp>
      <p:grpSp>
        <p:nvGrpSpPr>
          <p:cNvPr id="12" name="Group 12"/>
          <p:cNvGrpSpPr/>
          <p:nvPr/>
        </p:nvGrpSpPr>
        <p:grpSpPr>
          <a:xfrm>
            <a:off x="5508905" y="6009942"/>
            <a:ext cx="2910974" cy="3133327"/>
            <a:chOff x="0" y="0"/>
            <a:chExt cx="655071" cy="705108"/>
          </a:xfrm>
        </p:grpSpPr>
        <p:sp>
          <p:nvSpPr>
            <p:cNvPr id="13" name="Freeform 13"/>
            <p:cNvSpPr/>
            <p:nvPr/>
          </p:nvSpPr>
          <p:spPr>
            <a:xfrm>
              <a:off x="0" y="0"/>
              <a:ext cx="655071" cy="705108"/>
            </a:xfrm>
            <a:custGeom>
              <a:avLst/>
              <a:gdLst/>
              <a:ahLst/>
              <a:cxnLst/>
              <a:rect l="l" t="t" r="r" b="b"/>
              <a:pathLst>
                <a:path w="655071" h="705108">
                  <a:moveTo>
                    <a:pt x="0" y="0"/>
                  </a:moveTo>
                  <a:lnTo>
                    <a:pt x="655071" y="0"/>
                  </a:lnTo>
                  <a:lnTo>
                    <a:pt x="655071" y="705108"/>
                  </a:lnTo>
                  <a:lnTo>
                    <a:pt x="0" y="705108"/>
                  </a:lnTo>
                  <a:close/>
                </a:path>
              </a:pathLst>
            </a:custGeom>
            <a:blipFill>
              <a:blip r:embed="rId7"/>
              <a:stretch>
                <a:fillRect t="-8769" b="-53507"/>
              </a:stretch>
            </a:blipFill>
          </p:spPr>
          <p:txBody>
            <a:bodyPr/>
            <a:lstStyle/>
            <a:p>
              <a:endParaRPr lang="en-US"/>
            </a:p>
          </p:txBody>
        </p:sp>
      </p:grpSp>
      <p:grpSp>
        <p:nvGrpSpPr>
          <p:cNvPr id="14" name="Group 14"/>
          <p:cNvGrpSpPr/>
          <p:nvPr/>
        </p:nvGrpSpPr>
        <p:grpSpPr>
          <a:xfrm>
            <a:off x="5508905" y="9143269"/>
            <a:ext cx="2910974" cy="495192"/>
            <a:chOff x="0" y="0"/>
            <a:chExt cx="1021461" cy="173763"/>
          </a:xfrm>
        </p:grpSpPr>
        <p:sp>
          <p:nvSpPr>
            <p:cNvPr id="15" name="Freeform 15"/>
            <p:cNvSpPr/>
            <p:nvPr/>
          </p:nvSpPr>
          <p:spPr>
            <a:xfrm>
              <a:off x="0" y="0"/>
              <a:ext cx="1021461" cy="173763"/>
            </a:xfrm>
            <a:custGeom>
              <a:avLst/>
              <a:gdLst/>
              <a:ahLst/>
              <a:cxnLst/>
              <a:rect l="l" t="t" r="r" b="b"/>
              <a:pathLst>
                <a:path w="1021461" h="173763">
                  <a:moveTo>
                    <a:pt x="0" y="0"/>
                  </a:moveTo>
                  <a:lnTo>
                    <a:pt x="1021461" y="0"/>
                  </a:lnTo>
                  <a:lnTo>
                    <a:pt x="1021461" y="173763"/>
                  </a:lnTo>
                  <a:lnTo>
                    <a:pt x="0" y="173763"/>
                  </a:lnTo>
                  <a:close/>
                </a:path>
              </a:pathLst>
            </a:custGeom>
            <a:solidFill>
              <a:srgbClr val="004AAD"/>
            </a:solidFill>
          </p:spPr>
          <p:txBody>
            <a:bodyPr/>
            <a:lstStyle/>
            <a:p>
              <a:endParaRPr lang="en-US"/>
            </a:p>
          </p:txBody>
        </p:sp>
        <p:sp>
          <p:nvSpPr>
            <p:cNvPr id="16" name="TextBox 16"/>
            <p:cNvSpPr txBox="1"/>
            <p:nvPr/>
          </p:nvSpPr>
          <p:spPr>
            <a:xfrm>
              <a:off x="0" y="-38100"/>
              <a:ext cx="1021461" cy="211863"/>
            </a:xfrm>
            <a:prstGeom prst="rect">
              <a:avLst/>
            </a:prstGeom>
          </p:spPr>
          <p:txBody>
            <a:bodyPr lIns="50800" tIns="50800" rIns="50800" bIns="50800" rtlCol="0" anchor="ctr"/>
            <a:lstStyle/>
            <a:p>
              <a:pPr algn="ctr">
                <a:lnSpc>
                  <a:spcPts val="2940"/>
                </a:lnSpc>
              </a:pPr>
              <a:endParaRPr/>
            </a:p>
          </p:txBody>
        </p:sp>
      </p:grpSp>
      <p:grpSp>
        <p:nvGrpSpPr>
          <p:cNvPr id="17" name="Group 17"/>
          <p:cNvGrpSpPr/>
          <p:nvPr/>
        </p:nvGrpSpPr>
        <p:grpSpPr>
          <a:xfrm>
            <a:off x="9679989" y="6009942"/>
            <a:ext cx="2910974" cy="3133327"/>
            <a:chOff x="0" y="0"/>
            <a:chExt cx="655071" cy="705108"/>
          </a:xfrm>
        </p:grpSpPr>
        <p:sp>
          <p:nvSpPr>
            <p:cNvPr id="18" name="Freeform 18"/>
            <p:cNvSpPr/>
            <p:nvPr/>
          </p:nvSpPr>
          <p:spPr>
            <a:xfrm>
              <a:off x="0" y="0"/>
              <a:ext cx="655071" cy="705108"/>
            </a:xfrm>
            <a:custGeom>
              <a:avLst/>
              <a:gdLst/>
              <a:ahLst/>
              <a:cxnLst/>
              <a:rect l="l" t="t" r="r" b="b"/>
              <a:pathLst>
                <a:path w="655071" h="705108">
                  <a:moveTo>
                    <a:pt x="0" y="0"/>
                  </a:moveTo>
                  <a:lnTo>
                    <a:pt x="655071" y="0"/>
                  </a:lnTo>
                  <a:lnTo>
                    <a:pt x="655071" y="705108"/>
                  </a:lnTo>
                  <a:lnTo>
                    <a:pt x="0" y="705108"/>
                  </a:lnTo>
                  <a:close/>
                </a:path>
              </a:pathLst>
            </a:custGeom>
            <a:blipFill>
              <a:blip r:embed="rId8"/>
              <a:stretch>
                <a:fillRect l="-116753" t="-48148" r="-19053"/>
              </a:stretch>
            </a:blipFill>
          </p:spPr>
          <p:txBody>
            <a:bodyPr/>
            <a:lstStyle/>
            <a:p>
              <a:endParaRPr lang="en-US"/>
            </a:p>
          </p:txBody>
        </p:sp>
      </p:grpSp>
      <p:grpSp>
        <p:nvGrpSpPr>
          <p:cNvPr id="19" name="Group 19"/>
          <p:cNvGrpSpPr/>
          <p:nvPr/>
        </p:nvGrpSpPr>
        <p:grpSpPr>
          <a:xfrm>
            <a:off x="9679989" y="9143269"/>
            <a:ext cx="2910974" cy="495192"/>
            <a:chOff x="0" y="0"/>
            <a:chExt cx="1021461" cy="173763"/>
          </a:xfrm>
        </p:grpSpPr>
        <p:sp>
          <p:nvSpPr>
            <p:cNvPr id="20" name="Freeform 20"/>
            <p:cNvSpPr/>
            <p:nvPr/>
          </p:nvSpPr>
          <p:spPr>
            <a:xfrm>
              <a:off x="0" y="0"/>
              <a:ext cx="1021461" cy="173763"/>
            </a:xfrm>
            <a:custGeom>
              <a:avLst/>
              <a:gdLst/>
              <a:ahLst/>
              <a:cxnLst/>
              <a:rect l="l" t="t" r="r" b="b"/>
              <a:pathLst>
                <a:path w="1021461" h="173763">
                  <a:moveTo>
                    <a:pt x="0" y="0"/>
                  </a:moveTo>
                  <a:lnTo>
                    <a:pt x="1021461" y="0"/>
                  </a:lnTo>
                  <a:lnTo>
                    <a:pt x="1021461" y="173763"/>
                  </a:lnTo>
                  <a:lnTo>
                    <a:pt x="0" y="173763"/>
                  </a:lnTo>
                  <a:close/>
                </a:path>
              </a:pathLst>
            </a:custGeom>
            <a:solidFill>
              <a:srgbClr val="004AAD"/>
            </a:solidFill>
          </p:spPr>
          <p:txBody>
            <a:bodyPr/>
            <a:lstStyle/>
            <a:p>
              <a:endParaRPr lang="en-US"/>
            </a:p>
          </p:txBody>
        </p:sp>
        <p:sp>
          <p:nvSpPr>
            <p:cNvPr id="21" name="TextBox 21"/>
            <p:cNvSpPr txBox="1"/>
            <p:nvPr/>
          </p:nvSpPr>
          <p:spPr>
            <a:xfrm>
              <a:off x="0" y="-38100"/>
              <a:ext cx="1021461" cy="211863"/>
            </a:xfrm>
            <a:prstGeom prst="rect">
              <a:avLst/>
            </a:prstGeom>
          </p:spPr>
          <p:txBody>
            <a:bodyPr lIns="50800" tIns="50800" rIns="50800" bIns="50800" rtlCol="0" anchor="ctr"/>
            <a:lstStyle/>
            <a:p>
              <a:pPr algn="ctr">
                <a:lnSpc>
                  <a:spcPts val="2940"/>
                </a:lnSpc>
              </a:pPr>
              <a:endParaRPr/>
            </a:p>
          </p:txBody>
        </p:sp>
      </p:grpSp>
      <p:grpSp>
        <p:nvGrpSpPr>
          <p:cNvPr id="22" name="Group 22"/>
          <p:cNvGrpSpPr/>
          <p:nvPr/>
        </p:nvGrpSpPr>
        <p:grpSpPr>
          <a:xfrm>
            <a:off x="3340989" y="1724198"/>
            <a:ext cx="2910974" cy="3133327"/>
            <a:chOff x="0" y="0"/>
            <a:chExt cx="655071" cy="705108"/>
          </a:xfrm>
        </p:grpSpPr>
        <p:sp>
          <p:nvSpPr>
            <p:cNvPr id="23" name="Freeform 23"/>
            <p:cNvSpPr/>
            <p:nvPr/>
          </p:nvSpPr>
          <p:spPr>
            <a:xfrm>
              <a:off x="0" y="0"/>
              <a:ext cx="655071" cy="705108"/>
            </a:xfrm>
            <a:custGeom>
              <a:avLst/>
              <a:gdLst/>
              <a:ahLst/>
              <a:cxnLst/>
              <a:rect l="l" t="t" r="r" b="b"/>
              <a:pathLst>
                <a:path w="655071" h="705108">
                  <a:moveTo>
                    <a:pt x="0" y="0"/>
                  </a:moveTo>
                  <a:lnTo>
                    <a:pt x="655071" y="0"/>
                  </a:lnTo>
                  <a:lnTo>
                    <a:pt x="655071" y="705108"/>
                  </a:lnTo>
                  <a:lnTo>
                    <a:pt x="0" y="705108"/>
                  </a:lnTo>
                  <a:close/>
                </a:path>
              </a:pathLst>
            </a:custGeom>
            <a:solidFill>
              <a:srgbClr val="000000">
                <a:alpha val="0"/>
              </a:srgbClr>
            </a:solidFill>
            <a:ln w="12700">
              <a:solidFill>
                <a:srgbClr val="000000"/>
              </a:solidFill>
            </a:ln>
          </p:spPr>
          <p:txBody>
            <a:bodyPr/>
            <a:lstStyle/>
            <a:p>
              <a:endParaRPr lang="en-US"/>
            </a:p>
          </p:txBody>
        </p:sp>
      </p:grpSp>
      <p:grpSp>
        <p:nvGrpSpPr>
          <p:cNvPr id="24" name="Group 24"/>
          <p:cNvGrpSpPr/>
          <p:nvPr/>
        </p:nvGrpSpPr>
        <p:grpSpPr>
          <a:xfrm>
            <a:off x="3340989" y="4857525"/>
            <a:ext cx="2910974" cy="495192"/>
            <a:chOff x="0" y="0"/>
            <a:chExt cx="1021461" cy="173763"/>
          </a:xfrm>
        </p:grpSpPr>
        <p:sp>
          <p:nvSpPr>
            <p:cNvPr id="25" name="Freeform 25"/>
            <p:cNvSpPr/>
            <p:nvPr/>
          </p:nvSpPr>
          <p:spPr>
            <a:xfrm>
              <a:off x="0" y="0"/>
              <a:ext cx="1021461" cy="173763"/>
            </a:xfrm>
            <a:custGeom>
              <a:avLst/>
              <a:gdLst/>
              <a:ahLst/>
              <a:cxnLst/>
              <a:rect l="l" t="t" r="r" b="b"/>
              <a:pathLst>
                <a:path w="1021461" h="173763">
                  <a:moveTo>
                    <a:pt x="0" y="0"/>
                  </a:moveTo>
                  <a:lnTo>
                    <a:pt x="1021461" y="0"/>
                  </a:lnTo>
                  <a:lnTo>
                    <a:pt x="1021461" y="173763"/>
                  </a:lnTo>
                  <a:lnTo>
                    <a:pt x="0" y="173763"/>
                  </a:lnTo>
                  <a:close/>
                </a:path>
              </a:pathLst>
            </a:custGeom>
            <a:solidFill>
              <a:srgbClr val="004AAD"/>
            </a:solidFill>
          </p:spPr>
          <p:txBody>
            <a:bodyPr/>
            <a:lstStyle/>
            <a:p>
              <a:endParaRPr lang="en-US"/>
            </a:p>
          </p:txBody>
        </p:sp>
        <p:sp>
          <p:nvSpPr>
            <p:cNvPr id="26" name="TextBox 26"/>
            <p:cNvSpPr txBox="1"/>
            <p:nvPr/>
          </p:nvSpPr>
          <p:spPr>
            <a:xfrm>
              <a:off x="0" y="-38100"/>
              <a:ext cx="1021461" cy="211863"/>
            </a:xfrm>
            <a:prstGeom prst="rect">
              <a:avLst/>
            </a:prstGeom>
          </p:spPr>
          <p:txBody>
            <a:bodyPr lIns="50800" tIns="50800" rIns="50800" bIns="50800" rtlCol="0" anchor="ctr"/>
            <a:lstStyle/>
            <a:p>
              <a:pPr algn="ctr">
                <a:lnSpc>
                  <a:spcPts val="2940"/>
                </a:lnSpc>
              </a:pPr>
              <a:endParaRPr/>
            </a:p>
          </p:txBody>
        </p:sp>
      </p:grpSp>
      <p:grpSp>
        <p:nvGrpSpPr>
          <p:cNvPr id="27" name="Group 27"/>
          <p:cNvGrpSpPr/>
          <p:nvPr/>
        </p:nvGrpSpPr>
        <p:grpSpPr>
          <a:xfrm>
            <a:off x="7512074" y="1724198"/>
            <a:ext cx="2910974" cy="3133327"/>
            <a:chOff x="0" y="0"/>
            <a:chExt cx="655071" cy="705108"/>
          </a:xfrm>
        </p:grpSpPr>
        <p:sp>
          <p:nvSpPr>
            <p:cNvPr id="28" name="Freeform 28"/>
            <p:cNvSpPr/>
            <p:nvPr/>
          </p:nvSpPr>
          <p:spPr>
            <a:xfrm>
              <a:off x="0" y="0"/>
              <a:ext cx="655071" cy="705108"/>
            </a:xfrm>
            <a:custGeom>
              <a:avLst/>
              <a:gdLst/>
              <a:ahLst/>
              <a:cxnLst/>
              <a:rect l="l" t="t" r="r" b="b"/>
              <a:pathLst>
                <a:path w="655071" h="705108">
                  <a:moveTo>
                    <a:pt x="0" y="0"/>
                  </a:moveTo>
                  <a:lnTo>
                    <a:pt x="655071" y="0"/>
                  </a:lnTo>
                  <a:lnTo>
                    <a:pt x="655071" y="705108"/>
                  </a:lnTo>
                  <a:lnTo>
                    <a:pt x="0" y="705108"/>
                  </a:lnTo>
                  <a:close/>
                </a:path>
              </a:pathLst>
            </a:custGeom>
            <a:solidFill>
              <a:srgbClr val="000000">
                <a:alpha val="0"/>
              </a:srgbClr>
            </a:solidFill>
            <a:ln w="12700">
              <a:solidFill>
                <a:srgbClr val="000000"/>
              </a:solidFill>
            </a:ln>
          </p:spPr>
          <p:txBody>
            <a:bodyPr/>
            <a:lstStyle/>
            <a:p>
              <a:endParaRPr lang="en-US"/>
            </a:p>
          </p:txBody>
        </p:sp>
      </p:grpSp>
      <p:grpSp>
        <p:nvGrpSpPr>
          <p:cNvPr id="29" name="Group 29"/>
          <p:cNvGrpSpPr/>
          <p:nvPr/>
        </p:nvGrpSpPr>
        <p:grpSpPr>
          <a:xfrm>
            <a:off x="7512074" y="4857525"/>
            <a:ext cx="2910974" cy="495192"/>
            <a:chOff x="0" y="0"/>
            <a:chExt cx="1021461" cy="173763"/>
          </a:xfrm>
        </p:grpSpPr>
        <p:sp>
          <p:nvSpPr>
            <p:cNvPr id="30" name="Freeform 30"/>
            <p:cNvSpPr/>
            <p:nvPr/>
          </p:nvSpPr>
          <p:spPr>
            <a:xfrm>
              <a:off x="0" y="0"/>
              <a:ext cx="1021461" cy="173763"/>
            </a:xfrm>
            <a:custGeom>
              <a:avLst/>
              <a:gdLst/>
              <a:ahLst/>
              <a:cxnLst/>
              <a:rect l="l" t="t" r="r" b="b"/>
              <a:pathLst>
                <a:path w="1021461" h="173763">
                  <a:moveTo>
                    <a:pt x="0" y="0"/>
                  </a:moveTo>
                  <a:lnTo>
                    <a:pt x="1021461" y="0"/>
                  </a:lnTo>
                  <a:lnTo>
                    <a:pt x="1021461" y="173763"/>
                  </a:lnTo>
                  <a:lnTo>
                    <a:pt x="0" y="173763"/>
                  </a:lnTo>
                  <a:close/>
                </a:path>
              </a:pathLst>
            </a:custGeom>
            <a:solidFill>
              <a:srgbClr val="004AAD"/>
            </a:solidFill>
          </p:spPr>
          <p:txBody>
            <a:bodyPr/>
            <a:lstStyle/>
            <a:p>
              <a:endParaRPr lang="en-US"/>
            </a:p>
          </p:txBody>
        </p:sp>
        <p:sp>
          <p:nvSpPr>
            <p:cNvPr id="31" name="TextBox 31"/>
            <p:cNvSpPr txBox="1"/>
            <p:nvPr/>
          </p:nvSpPr>
          <p:spPr>
            <a:xfrm>
              <a:off x="0" y="-38100"/>
              <a:ext cx="1021461" cy="211863"/>
            </a:xfrm>
            <a:prstGeom prst="rect">
              <a:avLst/>
            </a:prstGeom>
          </p:spPr>
          <p:txBody>
            <a:bodyPr lIns="50800" tIns="50800" rIns="50800" bIns="50800" rtlCol="0" anchor="ctr"/>
            <a:lstStyle/>
            <a:p>
              <a:pPr algn="ctr">
                <a:lnSpc>
                  <a:spcPts val="2940"/>
                </a:lnSpc>
              </a:pPr>
              <a:endParaRPr/>
            </a:p>
          </p:txBody>
        </p:sp>
      </p:grpSp>
      <p:grpSp>
        <p:nvGrpSpPr>
          <p:cNvPr id="32" name="Group 32"/>
          <p:cNvGrpSpPr/>
          <p:nvPr/>
        </p:nvGrpSpPr>
        <p:grpSpPr>
          <a:xfrm>
            <a:off x="3340989" y="1724198"/>
            <a:ext cx="2910974" cy="3133327"/>
            <a:chOff x="0" y="0"/>
            <a:chExt cx="655071" cy="705108"/>
          </a:xfrm>
        </p:grpSpPr>
        <p:sp>
          <p:nvSpPr>
            <p:cNvPr id="33" name="Freeform 33"/>
            <p:cNvSpPr/>
            <p:nvPr/>
          </p:nvSpPr>
          <p:spPr>
            <a:xfrm>
              <a:off x="0" y="0"/>
              <a:ext cx="655071" cy="705108"/>
            </a:xfrm>
            <a:custGeom>
              <a:avLst/>
              <a:gdLst/>
              <a:ahLst/>
              <a:cxnLst/>
              <a:rect l="l" t="t" r="r" b="b"/>
              <a:pathLst>
                <a:path w="655071" h="705108">
                  <a:moveTo>
                    <a:pt x="0" y="0"/>
                  </a:moveTo>
                  <a:lnTo>
                    <a:pt x="655071" y="0"/>
                  </a:lnTo>
                  <a:lnTo>
                    <a:pt x="655071" y="705108"/>
                  </a:lnTo>
                  <a:lnTo>
                    <a:pt x="0" y="705108"/>
                  </a:lnTo>
                  <a:close/>
                </a:path>
              </a:pathLst>
            </a:custGeom>
            <a:blipFill>
              <a:blip r:embed="rId9"/>
              <a:stretch>
                <a:fillRect l="-25996" t="-29933" r="-33947" b="-18659"/>
              </a:stretch>
            </a:blipFill>
          </p:spPr>
          <p:txBody>
            <a:bodyPr/>
            <a:lstStyle/>
            <a:p>
              <a:endParaRPr lang="en-US"/>
            </a:p>
          </p:txBody>
        </p:sp>
      </p:grpSp>
      <p:grpSp>
        <p:nvGrpSpPr>
          <p:cNvPr id="34" name="Group 34"/>
          <p:cNvGrpSpPr/>
          <p:nvPr/>
        </p:nvGrpSpPr>
        <p:grpSpPr>
          <a:xfrm>
            <a:off x="7510441" y="1724198"/>
            <a:ext cx="2910974" cy="3133327"/>
            <a:chOff x="0" y="0"/>
            <a:chExt cx="655071" cy="705108"/>
          </a:xfrm>
        </p:grpSpPr>
        <p:sp>
          <p:nvSpPr>
            <p:cNvPr id="35" name="Freeform 35"/>
            <p:cNvSpPr/>
            <p:nvPr/>
          </p:nvSpPr>
          <p:spPr>
            <a:xfrm>
              <a:off x="0" y="0"/>
              <a:ext cx="655071" cy="705108"/>
            </a:xfrm>
            <a:custGeom>
              <a:avLst/>
              <a:gdLst/>
              <a:ahLst/>
              <a:cxnLst/>
              <a:rect l="l" t="t" r="r" b="b"/>
              <a:pathLst>
                <a:path w="655071" h="705108">
                  <a:moveTo>
                    <a:pt x="0" y="0"/>
                  </a:moveTo>
                  <a:lnTo>
                    <a:pt x="655071" y="0"/>
                  </a:lnTo>
                  <a:lnTo>
                    <a:pt x="655071" y="705108"/>
                  </a:lnTo>
                  <a:lnTo>
                    <a:pt x="0" y="705108"/>
                  </a:lnTo>
                  <a:close/>
                </a:path>
              </a:pathLst>
            </a:custGeom>
            <a:blipFill>
              <a:blip r:embed="rId10"/>
              <a:stretch>
                <a:fillRect l="-37718" t="-27500" r="-60892" b="-55863"/>
              </a:stretch>
            </a:blipFill>
          </p:spPr>
          <p:txBody>
            <a:bodyPr/>
            <a:lstStyle/>
            <a:p>
              <a:endParaRPr lang="en-US"/>
            </a:p>
          </p:txBody>
        </p:sp>
      </p:grpSp>
      <p:grpSp>
        <p:nvGrpSpPr>
          <p:cNvPr id="36" name="Group 36"/>
          <p:cNvGrpSpPr/>
          <p:nvPr/>
        </p:nvGrpSpPr>
        <p:grpSpPr>
          <a:xfrm>
            <a:off x="1337820" y="6057567"/>
            <a:ext cx="2866729" cy="3085702"/>
            <a:chOff x="0" y="0"/>
            <a:chExt cx="655071" cy="705108"/>
          </a:xfrm>
        </p:grpSpPr>
        <p:sp>
          <p:nvSpPr>
            <p:cNvPr id="37" name="Freeform 37"/>
            <p:cNvSpPr/>
            <p:nvPr/>
          </p:nvSpPr>
          <p:spPr>
            <a:xfrm>
              <a:off x="0" y="0"/>
              <a:ext cx="655071" cy="705108"/>
            </a:xfrm>
            <a:custGeom>
              <a:avLst/>
              <a:gdLst/>
              <a:ahLst/>
              <a:cxnLst/>
              <a:rect l="l" t="t" r="r" b="b"/>
              <a:pathLst>
                <a:path w="655071" h="705108">
                  <a:moveTo>
                    <a:pt x="0" y="0"/>
                  </a:moveTo>
                  <a:lnTo>
                    <a:pt x="655071" y="0"/>
                  </a:lnTo>
                  <a:lnTo>
                    <a:pt x="655071" y="705108"/>
                  </a:lnTo>
                  <a:lnTo>
                    <a:pt x="0" y="705108"/>
                  </a:lnTo>
                  <a:close/>
                </a:path>
              </a:pathLst>
            </a:custGeom>
            <a:blipFill>
              <a:blip r:embed="rId11"/>
              <a:stretch>
                <a:fillRect l="-121458" t="-36538" r="-54335" b="-119684"/>
              </a:stretch>
            </a:blipFill>
          </p:spPr>
          <p:txBody>
            <a:bodyPr/>
            <a:lstStyle/>
            <a:p>
              <a:endParaRPr lang="en-US"/>
            </a:p>
          </p:txBody>
        </p:sp>
      </p:grpSp>
      <p:sp>
        <p:nvSpPr>
          <p:cNvPr id="38" name="TextBox 38"/>
          <p:cNvSpPr txBox="1"/>
          <p:nvPr/>
        </p:nvSpPr>
        <p:spPr>
          <a:xfrm>
            <a:off x="5108578" y="-66675"/>
            <a:ext cx="13179422" cy="927127"/>
          </a:xfrm>
          <a:prstGeom prst="rect">
            <a:avLst/>
          </a:prstGeom>
        </p:spPr>
        <p:txBody>
          <a:bodyPr lIns="0" tIns="0" rIns="0" bIns="0" rtlCol="0" anchor="t">
            <a:spAutoFit/>
          </a:bodyPr>
          <a:lstStyle/>
          <a:p>
            <a:pPr algn="r">
              <a:lnSpc>
                <a:spcPts val="7699"/>
              </a:lnSpc>
            </a:pPr>
            <a:r>
              <a:rPr lang="en-US" sz="5499" b="1">
                <a:solidFill>
                  <a:srgbClr val="004AAD"/>
                </a:solidFill>
                <a:latin typeface="Canva Sans Bold"/>
                <a:ea typeface="Canva Sans Bold"/>
                <a:cs typeface="Canva Sans Bold"/>
                <a:sym typeface="Canva Sans Bold"/>
              </a:rPr>
              <a:t>Our Team</a:t>
            </a:r>
          </a:p>
        </p:txBody>
      </p:sp>
      <p:sp>
        <p:nvSpPr>
          <p:cNvPr id="39" name="TextBox 39"/>
          <p:cNvSpPr txBox="1"/>
          <p:nvPr/>
        </p:nvSpPr>
        <p:spPr>
          <a:xfrm>
            <a:off x="1610911" y="9333665"/>
            <a:ext cx="2361528" cy="257284"/>
          </a:xfrm>
          <a:prstGeom prst="rect">
            <a:avLst/>
          </a:prstGeom>
        </p:spPr>
        <p:txBody>
          <a:bodyPr lIns="0" tIns="0" rIns="0" bIns="0" rtlCol="0" anchor="t">
            <a:spAutoFit/>
          </a:bodyPr>
          <a:lstStyle/>
          <a:p>
            <a:pPr algn="ctr">
              <a:lnSpc>
                <a:spcPts val="1873"/>
              </a:lnSpc>
            </a:pPr>
            <a:r>
              <a:rPr lang="en-US" sz="1951" b="1" spc="-1">
                <a:solidFill>
                  <a:srgbClr val="FFFFFF"/>
                </a:solidFill>
                <a:latin typeface="Montserrat Bold"/>
                <a:ea typeface="Montserrat Bold"/>
                <a:cs typeface="Montserrat Bold"/>
                <a:sym typeface="Montserrat Bold"/>
              </a:rPr>
              <a:t>HOA VU</a:t>
            </a:r>
          </a:p>
        </p:txBody>
      </p:sp>
      <p:sp>
        <p:nvSpPr>
          <p:cNvPr id="40" name="TextBox 40"/>
          <p:cNvSpPr txBox="1"/>
          <p:nvPr/>
        </p:nvSpPr>
        <p:spPr>
          <a:xfrm>
            <a:off x="5781996" y="9333665"/>
            <a:ext cx="2361528" cy="257304"/>
          </a:xfrm>
          <a:prstGeom prst="rect">
            <a:avLst/>
          </a:prstGeom>
        </p:spPr>
        <p:txBody>
          <a:bodyPr lIns="0" tIns="0" rIns="0" bIns="0" rtlCol="0" anchor="t">
            <a:spAutoFit/>
          </a:bodyPr>
          <a:lstStyle/>
          <a:p>
            <a:pPr algn="ctr">
              <a:lnSpc>
                <a:spcPts val="1873"/>
              </a:lnSpc>
            </a:pPr>
            <a:r>
              <a:rPr lang="en-US" sz="1951" b="1" spc="-1">
                <a:solidFill>
                  <a:srgbClr val="FFFFFF"/>
                </a:solidFill>
                <a:latin typeface="Montserrat Bold"/>
                <a:ea typeface="Montserrat Bold"/>
                <a:cs typeface="Montserrat Bold"/>
                <a:sym typeface="Montserrat Bold"/>
              </a:rPr>
              <a:t>TUAN DO</a:t>
            </a:r>
          </a:p>
        </p:txBody>
      </p:sp>
      <p:sp>
        <p:nvSpPr>
          <p:cNvPr id="41" name="TextBox 41"/>
          <p:cNvSpPr txBox="1"/>
          <p:nvPr/>
        </p:nvSpPr>
        <p:spPr>
          <a:xfrm>
            <a:off x="9953080" y="9333665"/>
            <a:ext cx="2361528" cy="257284"/>
          </a:xfrm>
          <a:prstGeom prst="rect">
            <a:avLst/>
          </a:prstGeom>
        </p:spPr>
        <p:txBody>
          <a:bodyPr lIns="0" tIns="0" rIns="0" bIns="0" rtlCol="0" anchor="t">
            <a:spAutoFit/>
          </a:bodyPr>
          <a:lstStyle/>
          <a:p>
            <a:pPr algn="ctr">
              <a:lnSpc>
                <a:spcPts val="1873"/>
              </a:lnSpc>
            </a:pPr>
            <a:r>
              <a:rPr lang="en-US" sz="1951" b="1" spc="-1">
                <a:solidFill>
                  <a:srgbClr val="FFFFFF"/>
                </a:solidFill>
                <a:latin typeface="Montserrat Bold"/>
                <a:ea typeface="Montserrat Bold"/>
                <a:cs typeface="Montserrat Bold"/>
                <a:sym typeface="Montserrat Bold"/>
              </a:rPr>
              <a:t>TIEN NGUYEN</a:t>
            </a:r>
          </a:p>
        </p:txBody>
      </p:sp>
      <p:sp>
        <p:nvSpPr>
          <p:cNvPr id="42" name="TextBox 42"/>
          <p:cNvSpPr txBox="1"/>
          <p:nvPr/>
        </p:nvSpPr>
        <p:spPr>
          <a:xfrm>
            <a:off x="3614080" y="5047921"/>
            <a:ext cx="2361528" cy="257284"/>
          </a:xfrm>
          <a:prstGeom prst="rect">
            <a:avLst/>
          </a:prstGeom>
        </p:spPr>
        <p:txBody>
          <a:bodyPr lIns="0" tIns="0" rIns="0" bIns="0" rtlCol="0" anchor="t">
            <a:spAutoFit/>
          </a:bodyPr>
          <a:lstStyle/>
          <a:p>
            <a:pPr algn="ctr">
              <a:lnSpc>
                <a:spcPts val="1873"/>
              </a:lnSpc>
            </a:pPr>
            <a:r>
              <a:rPr lang="en-US" sz="1951" b="1" spc="-1">
                <a:solidFill>
                  <a:srgbClr val="FFFFFF"/>
                </a:solidFill>
                <a:latin typeface="Montserrat Bold"/>
                <a:ea typeface="Montserrat Bold"/>
                <a:cs typeface="Montserrat Bold"/>
                <a:sym typeface="Montserrat Bold"/>
              </a:rPr>
              <a:t>LAP NGUYEN</a:t>
            </a:r>
          </a:p>
        </p:txBody>
      </p:sp>
      <p:sp>
        <p:nvSpPr>
          <p:cNvPr id="43" name="TextBox 43"/>
          <p:cNvSpPr txBox="1"/>
          <p:nvPr/>
        </p:nvSpPr>
        <p:spPr>
          <a:xfrm>
            <a:off x="7785164" y="5047921"/>
            <a:ext cx="2361528" cy="257284"/>
          </a:xfrm>
          <a:prstGeom prst="rect">
            <a:avLst/>
          </a:prstGeom>
        </p:spPr>
        <p:txBody>
          <a:bodyPr lIns="0" tIns="0" rIns="0" bIns="0" rtlCol="0" anchor="t">
            <a:spAutoFit/>
          </a:bodyPr>
          <a:lstStyle/>
          <a:p>
            <a:pPr algn="ctr">
              <a:lnSpc>
                <a:spcPts val="1873"/>
              </a:lnSpc>
            </a:pPr>
            <a:r>
              <a:rPr lang="en-US" sz="1951" b="1" spc="-1">
                <a:solidFill>
                  <a:srgbClr val="FFFFFF"/>
                </a:solidFill>
                <a:latin typeface="Montserrat Bold"/>
                <a:ea typeface="Montserrat Bold"/>
                <a:cs typeface="Montserrat Bold"/>
                <a:sym typeface="Montserrat Bold"/>
              </a:rPr>
              <a:t>NHUNG DUONG</a:t>
            </a:r>
          </a:p>
        </p:txBody>
      </p:sp>
      <p:sp>
        <p:nvSpPr>
          <p:cNvPr id="44" name="TextBox 44"/>
          <p:cNvSpPr txBox="1"/>
          <p:nvPr/>
        </p:nvSpPr>
        <p:spPr>
          <a:xfrm>
            <a:off x="10982141" y="3354881"/>
            <a:ext cx="7305859" cy="2228850"/>
          </a:xfrm>
          <a:prstGeom prst="rect">
            <a:avLst/>
          </a:prstGeom>
        </p:spPr>
        <p:txBody>
          <a:bodyPr lIns="0" tIns="0" rIns="0" bIns="0" rtlCol="0" anchor="t">
            <a:spAutoFit/>
          </a:bodyPr>
          <a:lstStyle/>
          <a:p>
            <a:pPr algn="ctr">
              <a:lnSpc>
                <a:spcPts val="9000"/>
              </a:lnSpc>
            </a:pPr>
            <a:r>
              <a:rPr lang="en-US" sz="6000" b="1">
                <a:solidFill>
                  <a:srgbClr val="004AAD"/>
                </a:solidFill>
                <a:latin typeface="Canva Sans Bold"/>
                <a:ea typeface="Canva Sans Bold"/>
                <a:cs typeface="Canva Sans Bold"/>
                <a:sym typeface="Canva Sans Bold"/>
              </a:rPr>
              <a:t>Huge thanks to our amazing team!!!</a:t>
            </a:r>
          </a:p>
        </p:txBody>
      </p:sp>
      <p:sp>
        <p:nvSpPr>
          <p:cNvPr id="45" name="TextBox 45"/>
          <p:cNvSpPr txBox="1"/>
          <p:nvPr/>
        </p:nvSpPr>
        <p:spPr>
          <a:xfrm>
            <a:off x="17584968" y="9706610"/>
            <a:ext cx="703032" cy="580390"/>
          </a:xfrm>
          <a:prstGeom prst="rect">
            <a:avLst/>
          </a:prstGeom>
        </p:spPr>
        <p:txBody>
          <a:bodyPr lIns="0" tIns="0" rIns="0" bIns="0" rtlCol="0" anchor="t">
            <a:spAutoFit/>
          </a:bodyPr>
          <a:lstStyle/>
          <a:p>
            <a:pPr algn="ctr">
              <a:lnSpc>
                <a:spcPts val="4759"/>
              </a:lnSpc>
              <a:spcBef>
                <a:spcPct val="0"/>
              </a:spcBef>
            </a:pPr>
            <a:r>
              <a:rPr lang="en-US" sz="3399">
                <a:solidFill>
                  <a:srgbClr val="000000"/>
                </a:solidFill>
                <a:latin typeface="Canva Sans"/>
                <a:ea typeface="Canva Sans"/>
                <a:cs typeface="Canva Sans"/>
                <a:sym typeface="Canva Sans"/>
              </a:rPr>
              <a:t>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51770" y="5143500"/>
            <a:ext cx="8984461" cy="1734392"/>
            <a:chOff x="0" y="0"/>
            <a:chExt cx="2366278" cy="456795"/>
          </a:xfrm>
        </p:grpSpPr>
        <p:sp>
          <p:nvSpPr>
            <p:cNvPr id="3" name="Freeform 3"/>
            <p:cNvSpPr/>
            <p:nvPr/>
          </p:nvSpPr>
          <p:spPr>
            <a:xfrm>
              <a:off x="0" y="0"/>
              <a:ext cx="2366278" cy="456795"/>
            </a:xfrm>
            <a:custGeom>
              <a:avLst/>
              <a:gdLst/>
              <a:ahLst/>
              <a:cxnLst/>
              <a:rect l="l" t="t" r="r" b="b"/>
              <a:pathLst>
                <a:path w="2366278" h="456795">
                  <a:moveTo>
                    <a:pt x="43947" y="0"/>
                  </a:moveTo>
                  <a:lnTo>
                    <a:pt x="2322331" y="0"/>
                  </a:lnTo>
                  <a:cubicBezTo>
                    <a:pt x="2333986" y="0"/>
                    <a:pt x="2345165" y="4630"/>
                    <a:pt x="2353406" y="12872"/>
                  </a:cubicBezTo>
                  <a:cubicBezTo>
                    <a:pt x="2361648" y="21113"/>
                    <a:pt x="2366278" y="32291"/>
                    <a:pt x="2366278" y="43947"/>
                  </a:cubicBezTo>
                  <a:lnTo>
                    <a:pt x="2366278" y="412848"/>
                  </a:lnTo>
                  <a:cubicBezTo>
                    <a:pt x="2366278" y="437119"/>
                    <a:pt x="2346602" y="456795"/>
                    <a:pt x="2322331" y="456795"/>
                  </a:cubicBezTo>
                  <a:lnTo>
                    <a:pt x="43947" y="456795"/>
                  </a:lnTo>
                  <a:cubicBezTo>
                    <a:pt x="32291" y="456795"/>
                    <a:pt x="21113" y="452165"/>
                    <a:pt x="12872" y="443923"/>
                  </a:cubicBezTo>
                  <a:cubicBezTo>
                    <a:pt x="4630" y="435681"/>
                    <a:pt x="0" y="424503"/>
                    <a:pt x="0" y="412848"/>
                  </a:cubicBezTo>
                  <a:lnTo>
                    <a:pt x="0" y="43947"/>
                  </a:lnTo>
                  <a:cubicBezTo>
                    <a:pt x="0" y="19676"/>
                    <a:pt x="19676" y="0"/>
                    <a:pt x="43947" y="0"/>
                  </a:cubicBezTo>
                  <a:close/>
                </a:path>
              </a:pathLst>
            </a:custGeom>
            <a:solidFill>
              <a:srgbClr val="004AAD"/>
            </a:solidFill>
          </p:spPr>
          <p:txBody>
            <a:bodyPr/>
            <a:lstStyle/>
            <a:p>
              <a:endParaRPr lang="en-US"/>
            </a:p>
          </p:txBody>
        </p:sp>
        <p:sp>
          <p:nvSpPr>
            <p:cNvPr id="4" name="TextBox 4"/>
            <p:cNvSpPr txBox="1"/>
            <p:nvPr/>
          </p:nvSpPr>
          <p:spPr>
            <a:xfrm>
              <a:off x="0" y="-104775"/>
              <a:ext cx="2366278" cy="561570"/>
            </a:xfrm>
            <a:prstGeom prst="rect">
              <a:avLst/>
            </a:prstGeom>
          </p:spPr>
          <p:txBody>
            <a:bodyPr lIns="50800" tIns="50800" rIns="50800" bIns="50800" rtlCol="0" anchor="ctr"/>
            <a:lstStyle/>
            <a:p>
              <a:pPr algn="ctr">
                <a:lnSpc>
                  <a:spcPts val="7000"/>
                </a:lnSpc>
                <a:spcBef>
                  <a:spcPct val="0"/>
                </a:spcBef>
              </a:pPr>
              <a:r>
                <a:rPr lang="en-US" sz="5000" b="1">
                  <a:solidFill>
                    <a:srgbClr val="FFFFFF"/>
                  </a:solidFill>
                  <a:latin typeface="Open Sans Bold"/>
                  <a:ea typeface="Open Sans Bold"/>
                  <a:cs typeface="Open Sans Bold"/>
                  <a:sym typeface="Open Sans Bold"/>
                </a:rPr>
                <a:t>Thank you!</a:t>
              </a:r>
            </a:p>
          </p:txBody>
        </p:sp>
      </p:grpSp>
      <p:sp>
        <p:nvSpPr>
          <p:cNvPr id="5" name="TextBox 5"/>
          <p:cNvSpPr txBox="1"/>
          <p:nvPr/>
        </p:nvSpPr>
        <p:spPr>
          <a:xfrm>
            <a:off x="5605679" y="7260934"/>
            <a:ext cx="7076642" cy="580363"/>
          </a:xfrm>
          <a:prstGeom prst="rect">
            <a:avLst/>
          </a:prstGeom>
        </p:spPr>
        <p:txBody>
          <a:bodyPr lIns="0" tIns="0" rIns="0" bIns="0" rtlCol="0" anchor="t">
            <a:spAutoFit/>
          </a:bodyPr>
          <a:lstStyle/>
          <a:p>
            <a:pPr algn="ctr">
              <a:lnSpc>
                <a:spcPts val="4759"/>
              </a:lnSpc>
              <a:spcBef>
                <a:spcPct val="0"/>
              </a:spcBef>
            </a:pPr>
            <a:r>
              <a:rPr lang="en-US" sz="3399" b="1">
                <a:solidFill>
                  <a:srgbClr val="004AAD"/>
                </a:solidFill>
                <a:latin typeface="Canva Sans Bold"/>
                <a:ea typeface="Canva Sans Bold"/>
                <a:cs typeface="Canva Sans Bold"/>
                <a:sym typeface="Canva Sans Bold"/>
              </a:rPr>
              <a:t>Contact: nhung.duong@n2tp.com</a:t>
            </a:r>
          </a:p>
        </p:txBody>
      </p:sp>
      <p:sp>
        <p:nvSpPr>
          <p:cNvPr id="6" name="Freeform 6"/>
          <p:cNvSpPr/>
          <p:nvPr/>
        </p:nvSpPr>
        <p:spPr>
          <a:xfrm>
            <a:off x="795629" y="1496683"/>
            <a:ext cx="2655883" cy="2572001"/>
          </a:xfrm>
          <a:custGeom>
            <a:avLst/>
            <a:gdLst/>
            <a:ahLst/>
            <a:cxnLst/>
            <a:rect l="l" t="t" r="r" b="b"/>
            <a:pathLst>
              <a:path w="2655883" h="2572001">
                <a:moveTo>
                  <a:pt x="0" y="0"/>
                </a:moveTo>
                <a:lnTo>
                  <a:pt x="2655883" y="0"/>
                </a:lnTo>
                <a:lnTo>
                  <a:pt x="2655883" y="2572001"/>
                </a:lnTo>
                <a:lnTo>
                  <a:pt x="0" y="2572001"/>
                </a:lnTo>
                <a:lnTo>
                  <a:pt x="0" y="0"/>
                </a:lnTo>
                <a:close/>
              </a:path>
            </a:pathLst>
          </a:custGeom>
          <a:blipFill>
            <a:blip r:embed="rId3"/>
            <a:stretch>
              <a:fillRect b="-647"/>
            </a:stretch>
          </a:blipFill>
        </p:spPr>
        <p:txBody>
          <a:bodyPr/>
          <a:lstStyle/>
          <a:p>
            <a:endParaRPr lang="en-US"/>
          </a:p>
        </p:txBody>
      </p:sp>
      <p:sp>
        <p:nvSpPr>
          <p:cNvPr id="7" name="Freeform 7"/>
          <p:cNvSpPr/>
          <p:nvPr/>
        </p:nvSpPr>
        <p:spPr>
          <a:xfrm>
            <a:off x="3706514" y="1496683"/>
            <a:ext cx="2838181" cy="2572001"/>
          </a:xfrm>
          <a:custGeom>
            <a:avLst/>
            <a:gdLst/>
            <a:ahLst/>
            <a:cxnLst/>
            <a:rect l="l" t="t" r="r" b="b"/>
            <a:pathLst>
              <a:path w="2838181" h="2572001">
                <a:moveTo>
                  <a:pt x="0" y="0"/>
                </a:moveTo>
                <a:lnTo>
                  <a:pt x="2838182" y="0"/>
                </a:lnTo>
                <a:lnTo>
                  <a:pt x="2838182" y="2572001"/>
                </a:lnTo>
                <a:lnTo>
                  <a:pt x="0" y="2572001"/>
                </a:lnTo>
                <a:lnTo>
                  <a:pt x="0" y="0"/>
                </a:lnTo>
                <a:close/>
              </a:path>
            </a:pathLst>
          </a:custGeom>
          <a:blipFill>
            <a:blip r:embed="rId4"/>
            <a:stretch>
              <a:fillRect l="-37746" r="-35277"/>
            </a:stretch>
          </a:blipFill>
        </p:spPr>
        <p:txBody>
          <a:bodyPr/>
          <a:lstStyle/>
          <a:p>
            <a:endParaRPr lang="en-US"/>
          </a:p>
        </p:txBody>
      </p:sp>
      <p:sp>
        <p:nvSpPr>
          <p:cNvPr id="8" name="Freeform 8"/>
          <p:cNvSpPr/>
          <p:nvPr/>
        </p:nvSpPr>
        <p:spPr>
          <a:xfrm>
            <a:off x="7043741" y="1496683"/>
            <a:ext cx="5782310" cy="2572001"/>
          </a:xfrm>
          <a:custGeom>
            <a:avLst/>
            <a:gdLst/>
            <a:ahLst/>
            <a:cxnLst/>
            <a:rect l="l" t="t" r="r" b="b"/>
            <a:pathLst>
              <a:path w="5782310" h="2572001">
                <a:moveTo>
                  <a:pt x="0" y="0"/>
                </a:moveTo>
                <a:lnTo>
                  <a:pt x="5782309" y="0"/>
                </a:lnTo>
                <a:lnTo>
                  <a:pt x="5782309" y="2572001"/>
                </a:lnTo>
                <a:lnTo>
                  <a:pt x="0" y="2572001"/>
                </a:lnTo>
                <a:lnTo>
                  <a:pt x="0" y="0"/>
                </a:lnTo>
                <a:close/>
              </a:path>
            </a:pathLst>
          </a:custGeom>
          <a:blipFill>
            <a:blip r:embed="rId5"/>
            <a:stretch>
              <a:fillRect/>
            </a:stretch>
          </a:blipFill>
        </p:spPr>
        <p:txBody>
          <a:bodyPr/>
          <a:lstStyle/>
          <a:p>
            <a:endParaRPr lang="en-US"/>
          </a:p>
        </p:txBody>
      </p:sp>
      <p:sp>
        <p:nvSpPr>
          <p:cNvPr id="9" name="Freeform 9"/>
          <p:cNvSpPr/>
          <p:nvPr/>
        </p:nvSpPr>
        <p:spPr>
          <a:xfrm>
            <a:off x="13083225" y="1496683"/>
            <a:ext cx="4409145" cy="2572001"/>
          </a:xfrm>
          <a:custGeom>
            <a:avLst/>
            <a:gdLst/>
            <a:ahLst/>
            <a:cxnLst/>
            <a:rect l="l" t="t" r="r" b="b"/>
            <a:pathLst>
              <a:path w="4409145" h="2572001">
                <a:moveTo>
                  <a:pt x="0" y="0"/>
                </a:moveTo>
                <a:lnTo>
                  <a:pt x="4409146" y="0"/>
                </a:lnTo>
                <a:lnTo>
                  <a:pt x="4409146" y="2572001"/>
                </a:lnTo>
                <a:lnTo>
                  <a:pt x="0" y="2572001"/>
                </a:lnTo>
                <a:lnTo>
                  <a:pt x="0" y="0"/>
                </a:lnTo>
                <a:close/>
              </a:path>
            </a:pathLst>
          </a:custGeom>
          <a:blipFill>
            <a:blip r:embed="rId6"/>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3669</Words>
  <Application>Microsoft Office PowerPoint</Application>
  <PresentationFormat>Custom</PresentationFormat>
  <Paragraphs>377</Paragraphs>
  <Slides>23</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Open Sans Bold</vt:lpstr>
      <vt:lpstr>Canva Sans</vt:lpstr>
      <vt:lpstr>Montserrat Bold</vt:lpstr>
      <vt:lpstr>Canva Sans Italics</vt:lpstr>
      <vt:lpstr>Arial</vt:lpstr>
      <vt:lpstr>Canva Sans Bold Italics</vt:lpstr>
      <vt:lpstr>Canva Sans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cp:revision>1</cp:revision>
  <dcterms:created xsi:type="dcterms:W3CDTF">2025-07-21T20:22:41Z</dcterms:created>
  <dcterms:modified xsi:type="dcterms:W3CDTF">2025-07-21T20:25:12Z</dcterms:modified>
  <dc:identifier/>
</cp:coreProperties>
</file>